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3" r:id="rId1"/>
  </p:sldMasterIdLst>
  <p:notesMasterIdLst>
    <p:notesMasterId r:id="rId24"/>
  </p:notesMasterIdLst>
  <p:handoutMasterIdLst>
    <p:handoutMasterId r:id="rId25"/>
  </p:handoutMasterIdLst>
  <p:sldIdLst>
    <p:sldId id="256" r:id="rId2"/>
    <p:sldId id="262" r:id="rId3"/>
    <p:sldId id="259" r:id="rId4"/>
    <p:sldId id="260" r:id="rId5"/>
    <p:sldId id="265" r:id="rId6"/>
    <p:sldId id="267" r:id="rId7"/>
    <p:sldId id="276" r:id="rId8"/>
    <p:sldId id="279" r:id="rId9"/>
    <p:sldId id="282" r:id="rId10"/>
    <p:sldId id="266" r:id="rId11"/>
    <p:sldId id="268" r:id="rId12"/>
    <p:sldId id="270" r:id="rId13"/>
    <p:sldId id="273" r:id="rId14"/>
    <p:sldId id="280" r:id="rId15"/>
    <p:sldId id="272" r:id="rId16"/>
    <p:sldId id="274" r:id="rId17"/>
    <p:sldId id="275" r:id="rId18"/>
    <p:sldId id="283" r:id="rId19"/>
    <p:sldId id="277" r:id="rId20"/>
    <p:sldId id="278" r:id="rId21"/>
    <p:sldId id="28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initials="A" lastIdx="1" clrIdx="0">
    <p:extLst>
      <p:ext uri="{19B8F6BF-5375-455C-9EA6-DF929625EA0E}">
        <p15:presenceInfo xmlns:p15="http://schemas.microsoft.com/office/powerpoint/2012/main" userId="Anthony" providerId="None"/>
      </p:ext>
    </p:extLst>
  </p:cmAuthor>
  <p:cmAuthor id="2" name="Wallace, Sherman" initials="WS" lastIdx="6" clrIdx="1">
    <p:extLst>
      <p:ext uri="{19B8F6BF-5375-455C-9EA6-DF929625EA0E}">
        <p15:presenceInfo xmlns:p15="http://schemas.microsoft.com/office/powerpoint/2012/main" userId="S-1-5-21-221781956-645534859-1539857752-645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69D9"/>
    <a:srgbClr val="9751CB"/>
    <a:srgbClr val="751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94643"/>
  </p:normalViewPr>
  <p:slideViewPr>
    <p:cSldViewPr snapToGrid="0" snapToObjects="1">
      <p:cViewPr varScale="1">
        <p:scale>
          <a:sx n="120" d="100"/>
          <a:sy n="120" d="100"/>
        </p:scale>
        <p:origin x="328"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6" d="100"/>
          <a:sy n="106" d="100"/>
        </p:scale>
        <p:origin x="44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3FB1D-090E-524C-AAFF-C5726EF1786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7F74D775-73F2-F543-936C-2E3B69CCD36E}">
      <dgm:prSet phldrT="[Text]"/>
      <dgm:spPr/>
      <dgm:t>
        <a:bodyPr/>
        <a:lstStyle/>
        <a:p>
          <a:r>
            <a:rPr lang="en-US" dirty="0"/>
            <a:t>Executive Summary </a:t>
          </a:r>
        </a:p>
      </dgm:t>
    </dgm:pt>
    <dgm:pt modelId="{30531D53-5BD7-5C40-A767-0877472F8935}" type="parTrans" cxnId="{2532CD61-BFAB-9747-B12A-91B272435B97}">
      <dgm:prSet/>
      <dgm:spPr/>
      <dgm:t>
        <a:bodyPr/>
        <a:lstStyle/>
        <a:p>
          <a:endParaRPr lang="en-US"/>
        </a:p>
      </dgm:t>
    </dgm:pt>
    <dgm:pt modelId="{0EED9F61-F8AD-844C-A3F7-831872C2A2CC}" type="sibTrans" cxnId="{2532CD61-BFAB-9747-B12A-91B272435B97}">
      <dgm:prSet/>
      <dgm:spPr/>
      <dgm:t>
        <a:bodyPr/>
        <a:lstStyle/>
        <a:p>
          <a:endParaRPr lang="en-US"/>
        </a:p>
      </dgm:t>
    </dgm:pt>
    <dgm:pt modelId="{DA9ED492-E9D5-714C-9EEE-78905344FA02}">
      <dgm:prSet phldrT="[Text]"/>
      <dgm:spPr/>
      <dgm:t>
        <a:bodyPr/>
        <a:lstStyle/>
        <a:p>
          <a:r>
            <a:rPr lang="en-US" dirty="0"/>
            <a:t>Business Use Cases</a:t>
          </a:r>
        </a:p>
      </dgm:t>
    </dgm:pt>
    <dgm:pt modelId="{0D2846CD-1928-934A-8B12-6EAA34B89864}" type="parTrans" cxnId="{55E56019-7001-3745-84C6-144F7C3DFB3B}">
      <dgm:prSet/>
      <dgm:spPr/>
      <dgm:t>
        <a:bodyPr/>
        <a:lstStyle/>
        <a:p>
          <a:endParaRPr lang="en-US"/>
        </a:p>
      </dgm:t>
    </dgm:pt>
    <dgm:pt modelId="{176E33D5-AF11-9C47-B0B0-14339DB4663C}" type="sibTrans" cxnId="{55E56019-7001-3745-84C6-144F7C3DFB3B}">
      <dgm:prSet/>
      <dgm:spPr/>
      <dgm:t>
        <a:bodyPr/>
        <a:lstStyle/>
        <a:p>
          <a:endParaRPr lang="en-US"/>
        </a:p>
      </dgm:t>
    </dgm:pt>
    <dgm:pt modelId="{02DC387F-4FEB-DB4C-A84C-2CB5C53E557C}">
      <dgm:prSet phldrT="[Text]"/>
      <dgm:spPr/>
      <dgm:t>
        <a:bodyPr/>
        <a:lstStyle/>
        <a:p>
          <a:r>
            <a:rPr lang="en-US" dirty="0"/>
            <a:t>Data Processing </a:t>
          </a:r>
        </a:p>
      </dgm:t>
    </dgm:pt>
    <dgm:pt modelId="{86A11392-435A-0246-9879-1FF042AB2C2C}" type="parTrans" cxnId="{1E5A25C7-0886-B945-9EB6-B3B6365A19E3}">
      <dgm:prSet/>
      <dgm:spPr/>
      <dgm:t>
        <a:bodyPr/>
        <a:lstStyle/>
        <a:p>
          <a:endParaRPr lang="en-US"/>
        </a:p>
      </dgm:t>
    </dgm:pt>
    <dgm:pt modelId="{3DB07796-AA71-1740-A55A-0BA347F29C34}" type="sibTrans" cxnId="{1E5A25C7-0886-B945-9EB6-B3B6365A19E3}">
      <dgm:prSet/>
      <dgm:spPr/>
      <dgm:t>
        <a:bodyPr/>
        <a:lstStyle/>
        <a:p>
          <a:endParaRPr lang="en-US"/>
        </a:p>
      </dgm:t>
    </dgm:pt>
    <dgm:pt modelId="{B20F70A8-87F6-414C-9F5D-A4EE7A5DFA84}">
      <dgm:prSet phldrT="[Text]"/>
      <dgm:spPr/>
      <dgm:t>
        <a:bodyPr/>
        <a:lstStyle/>
        <a:p>
          <a:r>
            <a:rPr lang="en-US" dirty="0"/>
            <a:t>Data Modeling</a:t>
          </a:r>
        </a:p>
      </dgm:t>
    </dgm:pt>
    <dgm:pt modelId="{D837239A-15B2-3D44-B6CD-24E36213CA02}" type="parTrans" cxnId="{76C3ED38-8447-DF40-A636-C206F59A73FC}">
      <dgm:prSet/>
      <dgm:spPr/>
      <dgm:t>
        <a:bodyPr/>
        <a:lstStyle/>
        <a:p>
          <a:endParaRPr lang="en-US"/>
        </a:p>
      </dgm:t>
    </dgm:pt>
    <dgm:pt modelId="{4446F5F0-3E81-E443-88A2-35A58E0E0C7F}" type="sibTrans" cxnId="{76C3ED38-8447-DF40-A636-C206F59A73FC}">
      <dgm:prSet/>
      <dgm:spPr/>
      <dgm:t>
        <a:bodyPr/>
        <a:lstStyle/>
        <a:p>
          <a:endParaRPr lang="en-US"/>
        </a:p>
      </dgm:t>
    </dgm:pt>
    <dgm:pt modelId="{6AF511CA-71E8-3F4F-B98F-21F31C8CD7CE}">
      <dgm:prSet phldrT="[Text]"/>
      <dgm:spPr/>
      <dgm:t>
        <a:bodyPr/>
        <a:lstStyle/>
        <a:p>
          <a:r>
            <a:rPr lang="en-US" dirty="0"/>
            <a:t>Business Analysis</a:t>
          </a:r>
        </a:p>
      </dgm:t>
    </dgm:pt>
    <dgm:pt modelId="{5D39FEF8-CBA0-F646-B035-E0A0C8DF4A6A}" type="parTrans" cxnId="{AADE9AFB-26BB-7E43-A1C8-E5B2E95E237D}">
      <dgm:prSet/>
      <dgm:spPr/>
      <dgm:t>
        <a:bodyPr/>
        <a:lstStyle/>
        <a:p>
          <a:endParaRPr lang="en-US"/>
        </a:p>
      </dgm:t>
    </dgm:pt>
    <dgm:pt modelId="{CC814668-98F4-D648-BB0A-D07B59743B38}" type="sibTrans" cxnId="{AADE9AFB-26BB-7E43-A1C8-E5B2E95E237D}">
      <dgm:prSet/>
      <dgm:spPr/>
      <dgm:t>
        <a:bodyPr/>
        <a:lstStyle/>
        <a:p>
          <a:endParaRPr lang="en-US"/>
        </a:p>
      </dgm:t>
    </dgm:pt>
    <dgm:pt modelId="{7243C6B7-747B-C24B-8890-81E96CCD260C}">
      <dgm:prSet phldrT="[Text]"/>
      <dgm:spPr/>
      <dgm:t>
        <a:bodyPr/>
        <a:lstStyle/>
        <a:p>
          <a:r>
            <a:rPr lang="en-US" dirty="0"/>
            <a:t>Future Work </a:t>
          </a:r>
        </a:p>
      </dgm:t>
    </dgm:pt>
    <dgm:pt modelId="{57E43766-A119-3441-8348-2E14A9CFD96E}" type="parTrans" cxnId="{F5E73798-BF9C-1A4F-8CDD-5F1F5FDA1AB6}">
      <dgm:prSet/>
      <dgm:spPr/>
      <dgm:t>
        <a:bodyPr/>
        <a:lstStyle/>
        <a:p>
          <a:endParaRPr lang="en-US"/>
        </a:p>
      </dgm:t>
    </dgm:pt>
    <dgm:pt modelId="{440CFA09-9C2D-794D-84A6-F3CD39355B24}" type="sibTrans" cxnId="{F5E73798-BF9C-1A4F-8CDD-5F1F5FDA1AB6}">
      <dgm:prSet/>
      <dgm:spPr/>
      <dgm:t>
        <a:bodyPr/>
        <a:lstStyle/>
        <a:p>
          <a:endParaRPr lang="en-US"/>
        </a:p>
      </dgm:t>
    </dgm:pt>
    <dgm:pt modelId="{9FEB70E6-6A65-754A-B1BC-537423BFF245}">
      <dgm:prSet phldrT="[Text]"/>
      <dgm:spPr/>
      <dgm:t>
        <a:bodyPr/>
        <a:lstStyle/>
        <a:p>
          <a:r>
            <a:rPr lang="en-US" dirty="0"/>
            <a:t>Lesson Learned</a:t>
          </a:r>
        </a:p>
      </dgm:t>
    </dgm:pt>
    <dgm:pt modelId="{93A96FA2-C07F-6E45-BDBE-3DB0FDB54A48}" type="parTrans" cxnId="{76E2C64A-EFF5-074E-8589-7ECA963DCDB4}">
      <dgm:prSet/>
      <dgm:spPr/>
      <dgm:t>
        <a:bodyPr/>
        <a:lstStyle/>
        <a:p>
          <a:endParaRPr lang="en-US"/>
        </a:p>
      </dgm:t>
    </dgm:pt>
    <dgm:pt modelId="{8C39C6BE-2B89-6D43-B11A-6F2EDC9A160F}" type="sibTrans" cxnId="{76E2C64A-EFF5-074E-8589-7ECA963DCDB4}">
      <dgm:prSet/>
      <dgm:spPr/>
      <dgm:t>
        <a:bodyPr/>
        <a:lstStyle/>
        <a:p>
          <a:endParaRPr lang="en-US"/>
        </a:p>
      </dgm:t>
    </dgm:pt>
    <dgm:pt modelId="{867BC064-C60E-DB4F-BC87-8AE5F574DCEA}" type="pres">
      <dgm:prSet presAssocID="{FAE3FB1D-090E-524C-AAFF-C5726EF17869}" presName="Name0" presStyleCnt="0">
        <dgm:presLayoutVars>
          <dgm:chMax val="7"/>
          <dgm:chPref val="7"/>
          <dgm:dir/>
        </dgm:presLayoutVars>
      </dgm:prSet>
      <dgm:spPr/>
    </dgm:pt>
    <dgm:pt modelId="{3A32B793-2EB3-BF45-8FAE-F80564F146A1}" type="pres">
      <dgm:prSet presAssocID="{FAE3FB1D-090E-524C-AAFF-C5726EF17869}" presName="Name1" presStyleCnt="0"/>
      <dgm:spPr/>
    </dgm:pt>
    <dgm:pt modelId="{FDCCDA4A-9AB8-3D46-A501-4E17AD8438C4}" type="pres">
      <dgm:prSet presAssocID="{FAE3FB1D-090E-524C-AAFF-C5726EF17869}" presName="cycle" presStyleCnt="0"/>
      <dgm:spPr/>
    </dgm:pt>
    <dgm:pt modelId="{09118CD6-3FCF-F24C-A4EA-B2A50BE622D9}" type="pres">
      <dgm:prSet presAssocID="{FAE3FB1D-090E-524C-AAFF-C5726EF17869}" presName="srcNode" presStyleLbl="node1" presStyleIdx="0" presStyleCnt="7"/>
      <dgm:spPr/>
    </dgm:pt>
    <dgm:pt modelId="{76C977BE-B0C3-0948-85D7-8F44D74BC867}" type="pres">
      <dgm:prSet presAssocID="{FAE3FB1D-090E-524C-AAFF-C5726EF17869}" presName="conn" presStyleLbl="parChTrans1D2" presStyleIdx="0" presStyleCnt="1"/>
      <dgm:spPr/>
    </dgm:pt>
    <dgm:pt modelId="{5180EA1D-975E-3F4F-99AD-65EC34EB6397}" type="pres">
      <dgm:prSet presAssocID="{FAE3FB1D-090E-524C-AAFF-C5726EF17869}" presName="extraNode" presStyleLbl="node1" presStyleIdx="0" presStyleCnt="7"/>
      <dgm:spPr/>
    </dgm:pt>
    <dgm:pt modelId="{E9B6AEC4-CD46-E74E-8AD9-BAC3F26A92A1}" type="pres">
      <dgm:prSet presAssocID="{FAE3FB1D-090E-524C-AAFF-C5726EF17869}" presName="dstNode" presStyleLbl="node1" presStyleIdx="0" presStyleCnt="7"/>
      <dgm:spPr/>
    </dgm:pt>
    <dgm:pt modelId="{90CC7BA0-0019-4445-A95E-E56F4D12BCD8}" type="pres">
      <dgm:prSet presAssocID="{7F74D775-73F2-F543-936C-2E3B69CCD36E}" presName="text_1" presStyleLbl="node1" presStyleIdx="0" presStyleCnt="7">
        <dgm:presLayoutVars>
          <dgm:bulletEnabled val="1"/>
        </dgm:presLayoutVars>
      </dgm:prSet>
      <dgm:spPr/>
    </dgm:pt>
    <dgm:pt modelId="{995AE795-5153-C94D-9031-B27B30F3FB77}" type="pres">
      <dgm:prSet presAssocID="{7F74D775-73F2-F543-936C-2E3B69CCD36E}" presName="accent_1" presStyleCnt="0"/>
      <dgm:spPr/>
    </dgm:pt>
    <dgm:pt modelId="{62695595-F0D5-5740-8924-48349E223EFE}" type="pres">
      <dgm:prSet presAssocID="{7F74D775-73F2-F543-936C-2E3B69CCD36E}" presName="accentRepeatNode" presStyleLbl="solidFgAcc1" presStyleIdx="0" presStyleCnt="7"/>
      <dgm:spPr/>
    </dgm:pt>
    <dgm:pt modelId="{AC428CB0-3B63-3A47-904B-B61D0829397B}" type="pres">
      <dgm:prSet presAssocID="{DA9ED492-E9D5-714C-9EEE-78905344FA02}" presName="text_2" presStyleLbl="node1" presStyleIdx="1" presStyleCnt="7">
        <dgm:presLayoutVars>
          <dgm:bulletEnabled val="1"/>
        </dgm:presLayoutVars>
      </dgm:prSet>
      <dgm:spPr/>
    </dgm:pt>
    <dgm:pt modelId="{CC13A97C-1BCF-4942-BECF-F66BAA440506}" type="pres">
      <dgm:prSet presAssocID="{DA9ED492-E9D5-714C-9EEE-78905344FA02}" presName="accent_2" presStyleCnt="0"/>
      <dgm:spPr/>
    </dgm:pt>
    <dgm:pt modelId="{E328DD5C-042B-C141-A695-36DEE6C89FA4}" type="pres">
      <dgm:prSet presAssocID="{DA9ED492-E9D5-714C-9EEE-78905344FA02}" presName="accentRepeatNode" presStyleLbl="solidFgAcc1" presStyleIdx="1" presStyleCnt="7"/>
      <dgm:spPr/>
    </dgm:pt>
    <dgm:pt modelId="{AA06A97B-7CFA-CC45-B99B-336E1425DFEC}" type="pres">
      <dgm:prSet presAssocID="{02DC387F-4FEB-DB4C-A84C-2CB5C53E557C}" presName="text_3" presStyleLbl="node1" presStyleIdx="2" presStyleCnt="7">
        <dgm:presLayoutVars>
          <dgm:bulletEnabled val="1"/>
        </dgm:presLayoutVars>
      </dgm:prSet>
      <dgm:spPr/>
    </dgm:pt>
    <dgm:pt modelId="{94C5F3BB-9D3F-AF4C-BC77-43E527F8AFAF}" type="pres">
      <dgm:prSet presAssocID="{02DC387F-4FEB-DB4C-A84C-2CB5C53E557C}" presName="accent_3" presStyleCnt="0"/>
      <dgm:spPr/>
    </dgm:pt>
    <dgm:pt modelId="{D9296D51-103C-A645-8A61-92AFDCBF01B5}" type="pres">
      <dgm:prSet presAssocID="{02DC387F-4FEB-DB4C-A84C-2CB5C53E557C}" presName="accentRepeatNode" presStyleLbl="solidFgAcc1" presStyleIdx="2" presStyleCnt="7"/>
      <dgm:spPr/>
    </dgm:pt>
    <dgm:pt modelId="{E030FAD5-050B-C947-86B5-5305D6A8159A}" type="pres">
      <dgm:prSet presAssocID="{B20F70A8-87F6-414C-9F5D-A4EE7A5DFA84}" presName="text_4" presStyleLbl="node1" presStyleIdx="3" presStyleCnt="7">
        <dgm:presLayoutVars>
          <dgm:bulletEnabled val="1"/>
        </dgm:presLayoutVars>
      </dgm:prSet>
      <dgm:spPr/>
    </dgm:pt>
    <dgm:pt modelId="{1566889E-AB00-B64F-AA8C-712F2808F799}" type="pres">
      <dgm:prSet presAssocID="{B20F70A8-87F6-414C-9F5D-A4EE7A5DFA84}" presName="accent_4" presStyleCnt="0"/>
      <dgm:spPr/>
    </dgm:pt>
    <dgm:pt modelId="{AA9353E0-2033-BE42-845F-20DB940F9CF2}" type="pres">
      <dgm:prSet presAssocID="{B20F70A8-87F6-414C-9F5D-A4EE7A5DFA84}" presName="accentRepeatNode" presStyleLbl="solidFgAcc1" presStyleIdx="3" presStyleCnt="7"/>
      <dgm:spPr/>
    </dgm:pt>
    <dgm:pt modelId="{E8EC5CBF-8425-7641-BF1F-C91C793523DA}" type="pres">
      <dgm:prSet presAssocID="{6AF511CA-71E8-3F4F-B98F-21F31C8CD7CE}" presName="text_5" presStyleLbl="node1" presStyleIdx="4" presStyleCnt="7">
        <dgm:presLayoutVars>
          <dgm:bulletEnabled val="1"/>
        </dgm:presLayoutVars>
      </dgm:prSet>
      <dgm:spPr/>
    </dgm:pt>
    <dgm:pt modelId="{D8787840-6E88-334F-8ECF-C8452D16DB05}" type="pres">
      <dgm:prSet presAssocID="{6AF511CA-71E8-3F4F-B98F-21F31C8CD7CE}" presName="accent_5" presStyleCnt="0"/>
      <dgm:spPr/>
    </dgm:pt>
    <dgm:pt modelId="{FD04125B-26C1-214F-BB28-C7687EAD9AB1}" type="pres">
      <dgm:prSet presAssocID="{6AF511CA-71E8-3F4F-B98F-21F31C8CD7CE}" presName="accentRepeatNode" presStyleLbl="solidFgAcc1" presStyleIdx="4" presStyleCnt="7"/>
      <dgm:spPr/>
    </dgm:pt>
    <dgm:pt modelId="{35021496-4A84-7541-B0E6-F0D5B998DD9F}" type="pres">
      <dgm:prSet presAssocID="{7243C6B7-747B-C24B-8890-81E96CCD260C}" presName="text_6" presStyleLbl="node1" presStyleIdx="5" presStyleCnt="7">
        <dgm:presLayoutVars>
          <dgm:bulletEnabled val="1"/>
        </dgm:presLayoutVars>
      </dgm:prSet>
      <dgm:spPr/>
    </dgm:pt>
    <dgm:pt modelId="{C29CA51C-096F-0945-8C0E-F15A3EDD24DB}" type="pres">
      <dgm:prSet presAssocID="{7243C6B7-747B-C24B-8890-81E96CCD260C}" presName="accent_6" presStyleCnt="0"/>
      <dgm:spPr/>
    </dgm:pt>
    <dgm:pt modelId="{C58D1AA9-2245-0B46-9886-DB1742F54DF9}" type="pres">
      <dgm:prSet presAssocID="{7243C6B7-747B-C24B-8890-81E96CCD260C}" presName="accentRepeatNode" presStyleLbl="solidFgAcc1" presStyleIdx="5" presStyleCnt="7"/>
      <dgm:spPr/>
    </dgm:pt>
    <dgm:pt modelId="{EAC2E6FB-3C76-4244-AACB-85406804A2FF}" type="pres">
      <dgm:prSet presAssocID="{9FEB70E6-6A65-754A-B1BC-537423BFF245}" presName="text_7" presStyleLbl="node1" presStyleIdx="6" presStyleCnt="7">
        <dgm:presLayoutVars>
          <dgm:bulletEnabled val="1"/>
        </dgm:presLayoutVars>
      </dgm:prSet>
      <dgm:spPr/>
    </dgm:pt>
    <dgm:pt modelId="{D88349AA-F395-C547-B469-8CFDDE4F0514}" type="pres">
      <dgm:prSet presAssocID="{9FEB70E6-6A65-754A-B1BC-537423BFF245}" presName="accent_7" presStyleCnt="0"/>
      <dgm:spPr/>
    </dgm:pt>
    <dgm:pt modelId="{25D7A2C5-CD8C-AC42-9256-E880DC0F184D}" type="pres">
      <dgm:prSet presAssocID="{9FEB70E6-6A65-754A-B1BC-537423BFF245}" presName="accentRepeatNode" presStyleLbl="solidFgAcc1" presStyleIdx="6" presStyleCnt="7"/>
      <dgm:spPr/>
    </dgm:pt>
  </dgm:ptLst>
  <dgm:cxnLst>
    <dgm:cxn modelId="{B1D3A00C-2AD5-3642-9D04-DF743829E327}" type="presOf" srcId="{02DC387F-4FEB-DB4C-A84C-2CB5C53E557C}" destId="{AA06A97B-7CFA-CC45-B99B-336E1425DFEC}" srcOrd="0" destOrd="0" presId="urn:microsoft.com/office/officeart/2008/layout/VerticalCurvedList"/>
    <dgm:cxn modelId="{2215200F-A0A4-3F45-9EC5-DF791B85687A}" type="presOf" srcId="{6AF511CA-71E8-3F4F-B98F-21F31C8CD7CE}" destId="{E8EC5CBF-8425-7641-BF1F-C91C793523DA}" srcOrd="0" destOrd="0" presId="urn:microsoft.com/office/officeart/2008/layout/VerticalCurvedList"/>
    <dgm:cxn modelId="{55E56019-7001-3745-84C6-144F7C3DFB3B}" srcId="{FAE3FB1D-090E-524C-AAFF-C5726EF17869}" destId="{DA9ED492-E9D5-714C-9EEE-78905344FA02}" srcOrd="1" destOrd="0" parTransId="{0D2846CD-1928-934A-8B12-6EAA34B89864}" sibTransId="{176E33D5-AF11-9C47-B0B0-14339DB4663C}"/>
    <dgm:cxn modelId="{8D6D4535-78E8-2142-8684-5F48E51A89CE}" type="presOf" srcId="{FAE3FB1D-090E-524C-AAFF-C5726EF17869}" destId="{867BC064-C60E-DB4F-BC87-8AE5F574DCEA}" srcOrd="0" destOrd="0" presId="urn:microsoft.com/office/officeart/2008/layout/VerticalCurvedList"/>
    <dgm:cxn modelId="{76C3ED38-8447-DF40-A636-C206F59A73FC}" srcId="{FAE3FB1D-090E-524C-AAFF-C5726EF17869}" destId="{B20F70A8-87F6-414C-9F5D-A4EE7A5DFA84}" srcOrd="3" destOrd="0" parTransId="{D837239A-15B2-3D44-B6CD-24E36213CA02}" sibTransId="{4446F5F0-3E81-E443-88A2-35A58E0E0C7F}"/>
    <dgm:cxn modelId="{76E2C64A-EFF5-074E-8589-7ECA963DCDB4}" srcId="{FAE3FB1D-090E-524C-AAFF-C5726EF17869}" destId="{9FEB70E6-6A65-754A-B1BC-537423BFF245}" srcOrd="6" destOrd="0" parTransId="{93A96FA2-C07F-6E45-BDBE-3DB0FDB54A48}" sibTransId="{8C39C6BE-2B89-6D43-B11A-6F2EDC9A160F}"/>
    <dgm:cxn modelId="{66F35D59-ABAB-0743-9B85-CA287AC6E37B}" type="presOf" srcId="{0EED9F61-F8AD-844C-A3F7-831872C2A2CC}" destId="{76C977BE-B0C3-0948-85D7-8F44D74BC867}" srcOrd="0" destOrd="0" presId="urn:microsoft.com/office/officeart/2008/layout/VerticalCurvedList"/>
    <dgm:cxn modelId="{2532CD61-BFAB-9747-B12A-91B272435B97}" srcId="{FAE3FB1D-090E-524C-AAFF-C5726EF17869}" destId="{7F74D775-73F2-F543-936C-2E3B69CCD36E}" srcOrd="0" destOrd="0" parTransId="{30531D53-5BD7-5C40-A767-0877472F8935}" sibTransId="{0EED9F61-F8AD-844C-A3F7-831872C2A2CC}"/>
    <dgm:cxn modelId="{074F6A68-7DFC-334D-A310-D637A94E8194}" type="presOf" srcId="{B20F70A8-87F6-414C-9F5D-A4EE7A5DFA84}" destId="{E030FAD5-050B-C947-86B5-5305D6A8159A}" srcOrd="0" destOrd="0" presId="urn:microsoft.com/office/officeart/2008/layout/VerticalCurvedList"/>
    <dgm:cxn modelId="{3A930374-474B-E540-982E-8D81763BCE44}" type="presOf" srcId="{9FEB70E6-6A65-754A-B1BC-537423BFF245}" destId="{EAC2E6FB-3C76-4244-AACB-85406804A2FF}" srcOrd="0" destOrd="0" presId="urn:microsoft.com/office/officeart/2008/layout/VerticalCurvedList"/>
    <dgm:cxn modelId="{D85EE077-5CA4-EC48-9E11-7228D9745DA7}" type="presOf" srcId="{DA9ED492-E9D5-714C-9EEE-78905344FA02}" destId="{AC428CB0-3B63-3A47-904B-B61D0829397B}" srcOrd="0" destOrd="0" presId="urn:microsoft.com/office/officeart/2008/layout/VerticalCurvedList"/>
    <dgm:cxn modelId="{1C8CAE93-2BC8-9F45-ACDC-683C4CEDF729}" type="presOf" srcId="{7243C6B7-747B-C24B-8890-81E96CCD260C}" destId="{35021496-4A84-7541-B0E6-F0D5B998DD9F}" srcOrd="0" destOrd="0" presId="urn:microsoft.com/office/officeart/2008/layout/VerticalCurvedList"/>
    <dgm:cxn modelId="{F5E73798-BF9C-1A4F-8CDD-5F1F5FDA1AB6}" srcId="{FAE3FB1D-090E-524C-AAFF-C5726EF17869}" destId="{7243C6B7-747B-C24B-8890-81E96CCD260C}" srcOrd="5" destOrd="0" parTransId="{57E43766-A119-3441-8348-2E14A9CFD96E}" sibTransId="{440CFA09-9C2D-794D-84A6-F3CD39355B24}"/>
    <dgm:cxn modelId="{1E5A25C7-0886-B945-9EB6-B3B6365A19E3}" srcId="{FAE3FB1D-090E-524C-AAFF-C5726EF17869}" destId="{02DC387F-4FEB-DB4C-A84C-2CB5C53E557C}" srcOrd="2" destOrd="0" parTransId="{86A11392-435A-0246-9879-1FF042AB2C2C}" sibTransId="{3DB07796-AA71-1740-A55A-0BA347F29C34}"/>
    <dgm:cxn modelId="{FE5171D4-FA90-F140-80E3-6258ADD02626}" type="presOf" srcId="{7F74D775-73F2-F543-936C-2E3B69CCD36E}" destId="{90CC7BA0-0019-4445-A95E-E56F4D12BCD8}" srcOrd="0" destOrd="0" presId="urn:microsoft.com/office/officeart/2008/layout/VerticalCurvedList"/>
    <dgm:cxn modelId="{AADE9AFB-26BB-7E43-A1C8-E5B2E95E237D}" srcId="{FAE3FB1D-090E-524C-AAFF-C5726EF17869}" destId="{6AF511CA-71E8-3F4F-B98F-21F31C8CD7CE}" srcOrd="4" destOrd="0" parTransId="{5D39FEF8-CBA0-F646-B035-E0A0C8DF4A6A}" sibTransId="{CC814668-98F4-D648-BB0A-D07B59743B38}"/>
    <dgm:cxn modelId="{A26CC69E-901B-D449-A74E-390D761FDB6F}" type="presParOf" srcId="{867BC064-C60E-DB4F-BC87-8AE5F574DCEA}" destId="{3A32B793-2EB3-BF45-8FAE-F80564F146A1}" srcOrd="0" destOrd="0" presId="urn:microsoft.com/office/officeart/2008/layout/VerticalCurvedList"/>
    <dgm:cxn modelId="{55E94472-E892-1E44-AA15-739FB8DC9572}" type="presParOf" srcId="{3A32B793-2EB3-BF45-8FAE-F80564F146A1}" destId="{FDCCDA4A-9AB8-3D46-A501-4E17AD8438C4}" srcOrd="0" destOrd="0" presId="urn:microsoft.com/office/officeart/2008/layout/VerticalCurvedList"/>
    <dgm:cxn modelId="{01A193F0-9730-CA4E-A8B6-64E17A3E6240}" type="presParOf" srcId="{FDCCDA4A-9AB8-3D46-A501-4E17AD8438C4}" destId="{09118CD6-3FCF-F24C-A4EA-B2A50BE622D9}" srcOrd="0" destOrd="0" presId="urn:microsoft.com/office/officeart/2008/layout/VerticalCurvedList"/>
    <dgm:cxn modelId="{AB94C5B7-A999-8C4D-B1A5-6EB9A944087F}" type="presParOf" srcId="{FDCCDA4A-9AB8-3D46-A501-4E17AD8438C4}" destId="{76C977BE-B0C3-0948-85D7-8F44D74BC867}" srcOrd="1" destOrd="0" presId="urn:microsoft.com/office/officeart/2008/layout/VerticalCurvedList"/>
    <dgm:cxn modelId="{80C865D9-C987-B343-BB9D-FDAD85D34753}" type="presParOf" srcId="{FDCCDA4A-9AB8-3D46-A501-4E17AD8438C4}" destId="{5180EA1D-975E-3F4F-99AD-65EC34EB6397}" srcOrd="2" destOrd="0" presId="urn:microsoft.com/office/officeart/2008/layout/VerticalCurvedList"/>
    <dgm:cxn modelId="{ECBA30A9-579E-4345-8583-86D5475B4374}" type="presParOf" srcId="{FDCCDA4A-9AB8-3D46-A501-4E17AD8438C4}" destId="{E9B6AEC4-CD46-E74E-8AD9-BAC3F26A92A1}" srcOrd="3" destOrd="0" presId="urn:microsoft.com/office/officeart/2008/layout/VerticalCurvedList"/>
    <dgm:cxn modelId="{18EBE10F-8E40-6946-A988-07AFCD198634}" type="presParOf" srcId="{3A32B793-2EB3-BF45-8FAE-F80564F146A1}" destId="{90CC7BA0-0019-4445-A95E-E56F4D12BCD8}" srcOrd="1" destOrd="0" presId="urn:microsoft.com/office/officeart/2008/layout/VerticalCurvedList"/>
    <dgm:cxn modelId="{E3BE7CFE-9487-5D47-A280-D0F168CAB492}" type="presParOf" srcId="{3A32B793-2EB3-BF45-8FAE-F80564F146A1}" destId="{995AE795-5153-C94D-9031-B27B30F3FB77}" srcOrd="2" destOrd="0" presId="urn:microsoft.com/office/officeart/2008/layout/VerticalCurvedList"/>
    <dgm:cxn modelId="{6E684D11-CCCE-CD4F-8B94-2AEBD47FC9F0}" type="presParOf" srcId="{995AE795-5153-C94D-9031-B27B30F3FB77}" destId="{62695595-F0D5-5740-8924-48349E223EFE}" srcOrd="0" destOrd="0" presId="urn:microsoft.com/office/officeart/2008/layout/VerticalCurvedList"/>
    <dgm:cxn modelId="{FAFB4618-5BD5-8D43-9007-DCF5068402D1}" type="presParOf" srcId="{3A32B793-2EB3-BF45-8FAE-F80564F146A1}" destId="{AC428CB0-3B63-3A47-904B-B61D0829397B}" srcOrd="3" destOrd="0" presId="urn:microsoft.com/office/officeart/2008/layout/VerticalCurvedList"/>
    <dgm:cxn modelId="{0AACDFBC-9D45-A846-ACAE-7FDFF7BC8A1A}" type="presParOf" srcId="{3A32B793-2EB3-BF45-8FAE-F80564F146A1}" destId="{CC13A97C-1BCF-4942-BECF-F66BAA440506}" srcOrd="4" destOrd="0" presId="urn:microsoft.com/office/officeart/2008/layout/VerticalCurvedList"/>
    <dgm:cxn modelId="{07B22099-7D11-6F45-BCCC-290E0161EEC3}" type="presParOf" srcId="{CC13A97C-1BCF-4942-BECF-F66BAA440506}" destId="{E328DD5C-042B-C141-A695-36DEE6C89FA4}" srcOrd="0" destOrd="0" presId="urn:microsoft.com/office/officeart/2008/layout/VerticalCurvedList"/>
    <dgm:cxn modelId="{DEF6DB6A-57ED-1440-9312-45EE244017EF}" type="presParOf" srcId="{3A32B793-2EB3-BF45-8FAE-F80564F146A1}" destId="{AA06A97B-7CFA-CC45-B99B-336E1425DFEC}" srcOrd="5" destOrd="0" presId="urn:microsoft.com/office/officeart/2008/layout/VerticalCurvedList"/>
    <dgm:cxn modelId="{AE093A9D-D5F0-7043-8F8B-C383557C5349}" type="presParOf" srcId="{3A32B793-2EB3-BF45-8FAE-F80564F146A1}" destId="{94C5F3BB-9D3F-AF4C-BC77-43E527F8AFAF}" srcOrd="6" destOrd="0" presId="urn:microsoft.com/office/officeart/2008/layout/VerticalCurvedList"/>
    <dgm:cxn modelId="{48AC4198-E1AB-5E4E-A006-BE46BB05E5EE}" type="presParOf" srcId="{94C5F3BB-9D3F-AF4C-BC77-43E527F8AFAF}" destId="{D9296D51-103C-A645-8A61-92AFDCBF01B5}" srcOrd="0" destOrd="0" presId="urn:microsoft.com/office/officeart/2008/layout/VerticalCurvedList"/>
    <dgm:cxn modelId="{A3B347A6-5E19-ED43-BB4F-E307E2DFF5CB}" type="presParOf" srcId="{3A32B793-2EB3-BF45-8FAE-F80564F146A1}" destId="{E030FAD5-050B-C947-86B5-5305D6A8159A}" srcOrd="7" destOrd="0" presId="urn:microsoft.com/office/officeart/2008/layout/VerticalCurvedList"/>
    <dgm:cxn modelId="{97D9F328-9CDB-574A-801D-D3D29366777B}" type="presParOf" srcId="{3A32B793-2EB3-BF45-8FAE-F80564F146A1}" destId="{1566889E-AB00-B64F-AA8C-712F2808F799}" srcOrd="8" destOrd="0" presId="urn:microsoft.com/office/officeart/2008/layout/VerticalCurvedList"/>
    <dgm:cxn modelId="{3F885267-3EB3-2E4A-980D-960AD2CFFDD8}" type="presParOf" srcId="{1566889E-AB00-B64F-AA8C-712F2808F799}" destId="{AA9353E0-2033-BE42-845F-20DB940F9CF2}" srcOrd="0" destOrd="0" presId="urn:microsoft.com/office/officeart/2008/layout/VerticalCurvedList"/>
    <dgm:cxn modelId="{325E5B2E-17C3-AE47-8814-4A88EE34803C}" type="presParOf" srcId="{3A32B793-2EB3-BF45-8FAE-F80564F146A1}" destId="{E8EC5CBF-8425-7641-BF1F-C91C793523DA}" srcOrd="9" destOrd="0" presId="urn:microsoft.com/office/officeart/2008/layout/VerticalCurvedList"/>
    <dgm:cxn modelId="{C3FC5A78-0C3C-0540-B760-7461DAC08BDC}" type="presParOf" srcId="{3A32B793-2EB3-BF45-8FAE-F80564F146A1}" destId="{D8787840-6E88-334F-8ECF-C8452D16DB05}" srcOrd="10" destOrd="0" presId="urn:microsoft.com/office/officeart/2008/layout/VerticalCurvedList"/>
    <dgm:cxn modelId="{899219C8-DB62-8643-A0D9-189FFFA65897}" type="presParOf" srcId="{D8787840-6E88-334F-8ECF-C8452D16DB05}" destId="{FD04125B-26C1-214F-BB28-C7687EAD9AB1}" srcOrd="0" destOrd="0" presId="urn:microsoft.com/office/officeart/2008/layout/VerticalCurvedList"/>
    <dgm:cxn modelId="{C4C353B0-010B-014F-87F8-85D0B1DF099E}" type="presParOf" srcId="{3A32B793-2EB3-BF45-8FAE-F80564F146A1}" destId="{35021496-4A84-7541-B0E6-F0D5B998DD9F}" srcOrd="11" destOrd="0" presId="urn:microsoft.com/office/officeart/2008/layout/VerticalCurvedList"/>
    <dgm:cxn modelId="{1CA2C477-57D8-0F45-970E-5321BCEF559A}" type="presParOf" srcId="{3A32B793-2EB3-BF45-8FAE-F80564F146A1}" destId="{C29CA51C-096F-0945-8C0E-F15A3EDD24DB}" srcOrd="12" destOrd="0" presId="urn:microsoft.com/office/officeart/2008/layout/VerticalCurvedList"/>
    <dgm:cxn modelId="{2BD640A3-5356-8B45-A5CB-AA94184527A0}" type="presParOf" srcId="{C29CA51C-096F-0945-8C0E-F15A3EDD24DB}" destId="{C58D1AA9-2245-0B46-9886-DB1742F54DF9}" srcOrd="0" destOrd="0" presId="urn:microsoft.com/office/officeart/2008/layout/VerticalCurvedList"/>
    <dgm:cxn modelId="{6B5744B8-78D2-0449-B63A-429F09F65609}" type="presParOf" srcId="{3A32B793-2EB3-BF45-8FAE-F80564F146A1}" destId="{EAC2E6FB-3C76-4244-AACB-85406804A2FF}" srcOrd="13" destOrd="0" presId="urn:microsoft.com/office/officeart/2008/layout/VerticalCurvedList"/>
    <dgm:cxn modelId="{82DA4954-F303-A947-93F7-AED2C7B0AF92}" type="presParOf" srcId="{3A32B793-2EB3-BF45-8FAE-F80564F146A1}" destId="{D88349AA-F395-C547-B469-8CFDDE4F0514}" srcOrd="14" destOrd="0" presId="urn:microsoft.com/office/officeart/2008/layout/VerticalCurvedList"/>
    <dgm:cxn modelId="{5BAF9ED3-B672-EA45-8053-D21096EC6445}" type="presParOf" srcId="{D88349AA-F395-C547-B469-8CFDDE4F0514}" destId="{25D7A2C5-CD8C-AC42-9256-E880DC0F184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C2CBAC-D21B-4844-A685-80845B16287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EA16078-76B7-40E5-9ADF-D9579DB50182}">
      <dgm:prSet phldrT="[文本]"/>
      <dgm:spPr/>
      <dgm:t>
        <a:bodyPr/>
        <a:lstStyle/>
        <a:p>
          <a:r>
            <a:rPr lang="en-US" dirty="0"/>
            <a:t>Advertisement </a:t>
          </a:r>
        </a:p>
        <a:p>
          <a:r>
            <a:rPr lang="en-US" dirty="0"/>
            <a:t>Pricing</a:t>
          </a:r>
        </a:p>
      </dgm:t>
    </dgm:pt>
    <dgm:pt modelId="{F70943D0-9650-479E-8247-7C09777DA6C1}" type="parTrans" cxnId="{941DEEB8-EDC2-4614-8997-1A17A54D1D93}">
      <dgm:prSet/>
      <dgm:spPr/>
      <dgm:t>
        <a:bodyPr/>
        <a:lstStyle/>
        <a:p>
          <a:endParaRPr lang="en-US"/>
        </a:p>
      </dgm:t>
    </dgm:pt>
    <dgm:pt modelId="{86791CA1-7929-4388-BEB5-47DF2F48B7D1}" type="sibTrans" cxnId="{941DEEB8-EDC2-4614-8997-1A17A54D1D93}">
      <dgm:prSet/>
      <dgm:spPr/>
      <dgm:t>
        <a:bodyPr/>
        <a:lstStyle/>
        <a:p>
          <a:endParaRPr lang="en-US"/>
        </a:p>
      </dgm:t>
    </dgm:pt>
    <dgm:pt modelId="{2D1F602C-06FC-4B56-86C7-F4B1CEB3B96A}">
      <dgm:prSet phldrT="[文本]"/>
      <dgm:spPr/>
      <dgm:t>
        <a:bodyPr/>
        <a:lstStyle/>
        <a:p>
          <a:r>
            <a:rPr lang="en-US" dirty="0"/>
            <a:t>Rank the streaming of songs and define their popularity</a:t>
          </a:r>
        </a:p>
      </dgm:t>
    </dgm:pt>
    <dgm:pt modelId="{64A4460A-973C-480D-9A91-E68CFD1D9F93}" type="parTrans" cxnId="{A48EB1C3-11B3-4B33-9830-DBBF381ED990}">
      <dgm:prSet/>
      <dgm:spPr/>
      <dgm:t>
        <a:bodyPr/>
        <a:lstStyle/>
        <a:p>
          <a:endParaRPr lang="en-US"/>
        </a:p>
      </dgm:t>
    </dgm:pt>
    <dgm:pt modelId="{C487C360-A384-4709-AB3C-FCC68A9161F5}" type="sibTrans" cxnId="{A48EB1C3-11B3-4B33-9830-DBBF381ED990}">
      <dgm:prSet/>
      <dgm:spPr/>
      <dgm:t>
        <a:bodyPr/>
        <a:lstStyle/>
        <a:p>
          <a:endParaRPr lang="en-US"/>
        </a:p>
      </dgm:t>
    </dgm:pt>
    <dgm:pt modelId="{84CE619E-912D-4F72-A2CF-6B6D49DC268D}">
      <dgm:prSet phldrT="[文本]"/>
      <dgm:spPr/>
      <dgm:t>
        <a:bodyPr/>
        <a:lstStyle/>
        <a:p>
          <a:r>
            <a:rPr lang="en-US" dirty="0" err="1"/>
            <a:t>Spotify</a:t>
          </a:r>
          <a:r>
            <a:rPr lang="en-US" dirty="0"/>
            <a:t> can increase price of advertisement when people click on top streaming songs </a:t>
          </a:r>
        </a:p>
      </dgm:t>
    </dgm:pt>
    <dgm:pt modelId="{EA69AC33-5799-4360-8A00-6237BCFF418F}" type="parTrans" cxnId="{D30864F0-D80B-4A81-ABCA-1E889E78DF07}">
      <dgm:prSet/>
      <dgm:spPr/>
      <dgm:t>
        <a:bodyPr/>
        <a:lstStyle/>
        <a:p>
          <a:endParaRPr lang="en-US"/>
        </a:p>
      </dgm:t>
    </dgm:pt>
    <dgm:pt modelId="{34A002C4-729F-4A0A-9346-EF6108524E24}" type="sibTrans" cxnId="{D30864F0-D80B-4A81-ABCA-1E889E78DF07}">
      <dgm:prSet/>
      <dgm:spPr/>
      <dgm:t>
        <a:bodyPr/>
        <a:lstStyle/>
        <a:p>
          <a:endParaRPr lang="en-US"/>
        </a:p>
      </dgm:t>
    </dgm:pt>
    <dgm:pt modelId="{EC0F5620-B383-4915-992C-FD3F71D8752A}">
      <dgm:prSet phldrT="[文本]"/>
      <dgm:spPr/>
      <dgm:t>
        <a:bodyPr/>
        <a:lstStyle/>
        <a:p>
          <a:r>
            <a:rPr lang="en-US" dirty="0"/>
            <a:t>Concert Production</a:t>
          </a:r>
        </a:p>
      </dgm:t>
    </dgm:pt>
    <dgm:pt modelId="{113FEF65-8290-4036-8DBC-7E3D181A437E}" type="parTrans" cxnId="{5B3FF965-66FE-484A-AD0D-5B2E268EBB07}">
      <dgm:prSet/>
      <dgm:spPr/>
      <dgm:t>
        <a:bodyPr/>
        <a:lstStyle/>
        <a:p>
          <a:endParaRPr lang="en-US"/>
        </a:p>
      </dgm:t>
    </dgm:pt>
    <dgm:pt modelId="{615DE233-459E-4525-A802-25A5C98C739F}" type="sibTrans" cxnId="{5B3FF965-66FE-484A-AD0D-5B2E268EBB07}">
      <dgm:prSet/>
      <dgm:spPr/>
      <dgm:t>
        <a:bodyPr/>
        <a:lstStyle/>
        <a:p>
          <a:endParaRPr lang="en-US"/>
        </a:p>
      </dgm:t>
    </dgm:pt>
    <dgm:pt modelId="{CA46B031-FE45-4804-BB4E-03F3DCD18CA1}">
      <dgm:prSet phldrT="[文本]"/>
      <dgm:spPr/>
      <dgm:t>
        <a:bodyPr/>
        <a:lstStyle/>
        <a:p>
          <a:endParaRPr lang="en-US" dirty="0"/>
        </a:p>
      </dgm:t>
    </dgm:pt>
    <dgm:pt modelId="{2E9E50D8-1902-4891-BD70-E573AFB4E712}" type="parTrans" cxnId="{9B415708-CF5D-4D9F-A0C7-3B548334252D}">
      <dgm:prSet/>
      <dgm:spPr/>
      <dgm:t>
        <a:bodyPr/>
        <a:lstStyle/>
        <a:p>
          <a:endParaRPr lang="en-US"/>
        </a:p>
      </dgm:t>
    </dgm:pt>
    <dgm:pt modelId="{72B206B4-7604-4CFF-A478-1ADB143E5A81}" type="sibTrans" cxnId="{9B415708-CF5D-4D9F-A0C7-3B548334252D}">
      <dgm:prSet/>
      <dgm:spPr/>
      <dgm:t>
        <a:bodyPr/>
        <a:lstStyle/>
        <a:p>
          <a:endParaRPr lang="en-US"/>
        </a:p>
      </dgm:t>
    </dgm:pt>
    <dgm:pt modelId="{679ACF72-CF3E-4558-BE1C-474216482B45}">
      <dgm:prSet phldrT="[文本]"/>
      <dgm:spPr/>
      <dgm:t>
        <a:bodyPr/>
        <a:lstStyle/>
        <a:p>
          <a:r>
            <a:rPr lang="en-US" dirty="0"/>
            <a:t>Music Production</a:t>
          </a:r>
        </a:p>
      </dgm:t>
    </dgm:pt>
    <dgm:pt modelId="{6D74DEAD-410F-4748-B9B7-BD6B74F83C41}" type="parTrans" cxnId="{AC7B5598-E0F3-4CF1-B47C-92DAEC95DEE7}">
      <dgm:prSet/>
      <dgm:spPr/>
      <dgm:t>
        <a:bodyPr/>
        <a:lstStyle/>
        <a:p>
          <a:endParaRPr lang="en-US"/>
        </a:p>
      </dgm:t>
    </dgm:pt>
    <dgm:pt modelId="{77526720-77AF-4712-8DB6-87348D19678F}" type="sibTrans" cxnId="{AC7B5598-E0F3-4CF1-B47C-92DAEC95DEE7}">
      <dgm:prSet/>
      <dgm:spPr/>
      <dgm:t>
        <a:bodyPr/>
        <a:lstStyle/>
        <a:p>
          <a:endParaRPr lang="en-US"/>
        </a:p>
      </dgm:t>
    </dgm:pt>
    <dgm:pt modelId="{778621FC-D1D2-4FAE-AABB-18EEDAC38E7A}">
      <dgm:prSet phldrT="[文本]"/>
      <dgm:spPr/>
      <dgm:t>
        <a:bodyPr/>
        <a:lstStyle/>
        <a:p>
          <a:r>
            <a:rPr lang="en-US" dirty="0"/>
            <a:t>Musicians Branding</a:t>
          </a:r>
        </a:p>
      </dgm:t>
    </dgm:pt>
    <dgm:pt modelId="{86CD6A8E-CA3F-4C0D-B58E-8CAA7EF81647}" type="parTrans" cxnId="{877B6267-FD42-420A-8C39-B8E919B58990}">
      <dgm:prSet/>
      <dgm:spPr/>
      <dgm:t>
        <a:bodyPr/>
        <a:lstStyle/>
        <a:p>
          <a:endParaRPr lang="en-US"/>
        </a:p>
      </dgm:t>
    </dgm:pt>
    <dgm:pt modelId="{0D39D50B-5799-422C-86B4-3A22D86D56B5}" type="sibTrans" cxnId="{877B6267-FD42-420A-8C39-B8E919B58990}">
      <dgm:prSet/>
      <dgm:spPr/>
      <dgm:t>
        <a:bodyPr/>
        <a:lstStyle/>
        <a:p>
          <a:endParaRPr lang="en-US"/>
        </a:p>
      </dgm:t>
    </dgm:pt>
    <dgm:pt modelId="{0D4F25F9-8054-433A-B383-7EC01B7BE8A8}">
      <dgm:prSet phldrT="[文本]"/>
      <dgm:spPr/>
      <dgm:t>
        <a:bodyPr/>
        <a:lstStyle/>
        <a:p>
          <a:r>
            <a:rPr lang="en-US" dirty="0"/>
            <a:t>Analyze popularity of songs and singers across different countries</a:t>
          </a:r>
        </a:p>
      </dgm:t>
    </dgm:pt>
    <dgm:pt modelId="{6FD7B8E7-E149-4930-9B2D-E7735627526F}" type="parTrans" cxnId="{B35EF378-622A-45AF-B461-74695CFB4D42}">
      <dgm:prSet/>
      <dgm:spPr/>
      <dgm:t>
        <a:bodyPr/>
        <a:lstStyle/>
        <a:p>
          <a:endParaRPr lang="en-US"/>
        </a:p>
      </dgm:t>
    </dgm:pt>
    <dgm:pt modelId="{595EF707-842B-4CE8-B3B3-791239324BE9}" type="sibTrans" cxnId="{B35EF378-622A-45AF-B461-74695CFB4D42}">
      <dgm:prSet/>
      <dgm:spPr/>
      <dgm:t>
        <a:bodyPr/>
        <a:lstStyle/>
        <a:p>
          <a:endParaRPr lang="en-US"/>
        </a:p>
      </dgm:t>
    </dgm:pt>
    <dgm:pt modelId="{8BA2CCBA-E7B4-4C3B-8C01-A1F3DCAA2ABD}">
      <dgm:prSet phldrT="[文本]"/>
      <dgm:spPr/>
      <dgm:t>
        <a:bodyPr/>
        <a:lstStyle/>
        <a:p>
          <a:r>
            <a:rPr lang="en-US" dirty="0"/>
            <a:t>Musicians can improve their branding strategy and event schedule in different regions to increase their popularity </a:t>
          </a:r>
        </a:p>
      </dgm:t>
    </dgm:pt>
    <dgm:pt modelId="{3ABE3EDD-6A41-4C2F-9DF9-7AA1BFD904B3}" type="parTrans" cxnId="{70A686A6-BA93-4CD1-B624-59F501CFCEDE}">
      <dgm:prSet/>
      <dgm:spPr/>
      <dgm:t>
        <a:bodyPr/>
        <a:lstStyle/>
        <a:p>
          <a:endParaRPr lang="en-US"/>
        </a:p>
      </dgm:t>
    </dgm:pt>
    <dgm:pt modelId="{539BE01B-BBAE-4FBF-AD0E-2F0602E037C3}" type="sibTrans" cxnId="{70A686A6-BA93-4CD1-B624-59F501CFCEDE}">
      <dgm:prSet/>
      <dgm:spPr/>
      <dgm:t>
        <a:bodyPr/>
        <a:lstStyle/>
        <a:p>
          <a:endParaRPr lang="en-US"/>
        </a:p>
      </dgm:t>
    </dgm:pt>
    <dgm:pt modelId="{C5E322F0-CC05-4500-9828-8DFCDC39D4FE}">
      <dgm:prSet phldrT="[文本]"/>
      <dgm:spPr/>
      <dgm:t>
        <a:bodyPr/>
        <a:lstStyle/>
        <a:p>
          <a:r>
            <a:rPr lang="en-US" dirty="0"/>
            <a:t>Rank the popularity of songs and analyze the lyrics of them</a:t>
          </a:r>
        </a:p>
      </dgm:t>
    </dgm:pt>
    <dgm:pt modelId="{9CACA921-FC7B-4A2B-87A7-2F31159B0015}" type="sibTrans" cxnId="{C978B7F9-F0BF-45EF-87D0-C27D919306CD}">
      <dgm:prSet/>
      <dgm:spPr/>
      <dgm:t>
        <a:bodyPr/>
        <a:lstStyle/>
        <a:p>
          <a:endParaRPr lang="en-US"/>
        </a:p>
      </dgm:t>
    </dgm:pt>
    <dgm:pt modelId="{9EEE84C9-2BB1-4488-887E-F3DD9AC0CCA2}" type="parTrans" cxnId="{C978B7F9-F0BF-45EF-87D0-C27D919306CD}">
      <dgm:prSet/>
      <dgm:spPr/>
      <dgm:t>
        <a:bodyPr/>
        <a:lstStyle/>
        <a:p>
          <a:endParaRPr lang="en-US"/>
        </a:p>
      </dgm:t>
    </dgm:pt>
    <dgm:pt modelId="{1081058E-29B5-A141-80A8-AF509E1A45D5}">
      <dgm:prSet/>
      <dgm:spPr/>
      <dgm:t>
        <a:bodyPr/>
        <a:lstStyle/>
        <a:p>
          <a:r>
            <a:rPr lang="en-US" dirty="0"/>
            <a:t>Music producers can produce better music base on this analysis to catch market demand</a:t>
          </a:r>
        </a:p>
      </dgm:t>
    </dgm:pt>
    <dgm:pt modelId="{D2DC8A85-2EE0-CE49-B08F-9CF37DC391F0}" type="parTrans" cxnId="{C165ABC6-81E3-534B-9BCD-312FC35EE721}">
      <dgm:prSet/>
      <dgm:spPr/>
      <dgm:t>
        <a:bodyPr/>
        <a:lstStyle/>
        <a:p>
          <a:endParaRPr lang="en-US"/>
        </a:p>
      </dgm:t>
    </dgm:pt>
    <dgm:pt modelId="{1C367521-E350-0541-9473-60687B2902B9}" type="sibTrans" cxnId="{C165ABC6-81E3-534B-9BCD-312FC35EE721}">
      <dgm:prSet/>
      <dgm:spPr/>
      <dgm:t>
        <a:bodyPr/>
        <a:lstStyle/>
        <a:p>
          <a:endParaRPr lang="en-US"/>
        </a:p>
      </dgm:t>
    </dgm:pt>
    <dgm:pt modelId="{AC23B416-C449-B94D-B498-AD43E3F6DBBF}">
      <dgm:prSet/>
      <dgm:spPr/>
      <dgm:t>
        <a:bodyPr/>
        <a:lstStyle/>
        <a:p>
          <a:r>
            <a:rPr lang="en-US" dirty="0"/>
            <a:t>Rank the popularity of singers and link this to their concerts schedule and locations.</a:t>
          </a:r>
        </a:p>
      </dgm:t>
    </dgm:pt>
    <dgm:pt modelId="{DE2EC269-FFAF-3C4A-B65C-B9F6FE7B28DA}" type="parTrans" cxnId="{B12C3544-9003-144B-BF25-426FC676E432}">
      <dgm:prSet/>
      <dgm:spPr/>
      <dgm:t>
        <a:bodyPr/>
        <a:lstStyle/>
        <a:p>
          <a:endParaRPr lang="en-US"/>
        </a:p>
      </dgm:t>
    </dgm:pt>
    <dgm:pt modelId="{E037003D-CFD9-6246-B461-43D5A4854968}" type="sibTrans" cxnId="{B12C3544-9003-144B-BF25-426FC676E432}">
      <dgm:prSet/>
      <dgm:spPr/>
      <dgm:t>
        <a:bodyPr/>
        <a:lstStyle/>
        <a:p>
          <a:endParaRPr lang="en-US"/>
        </a:p>
      </dgm:t>
    </dgm:pt>
    <dgm:pt modelId="{7E4686B3-15AB-4912-A3FE-D25F5A6A443F}" type="pres">
      <dgm:prSet presAssocID="{5CC2CBAC-D21B-4844-A685-80845B16287D}" presName="Name0" presStyleCnt="0">
        <dgm:presLayoutVars>
          <dgm:dir/>
          <dgm:animLvl val="lvl"/>
          <dgm:resizeHandles val="exact"/>
        </dgm:presLayoutVars>
      </dgm:prSet>
      <dgm:spPr/>
    </dgm:pt>
    <dgm:pt modelId="{148F5E66-AAA8-4694-B6B8-06CBCB64119D}" type="pres">
      <dgm:prSet presAssocID="{FEA16078-76B7-40E5-9ADF-D9579DB50182}" presName="linNode" presStyleCnt="0"/>
      <dgm:spPr/>
    </dgm:pt>
    <dgm:pt modelId="{A57940B5-28D9-4359-B894-7AD9BB3523DE}" type="pres">
      <dgm:prSet presAssocID="{FEA16078-76B7-40E5-9ADF-D9579DB50182}" presName="parentText" presStyleLbl="node1" presStyleIdx="0" presStyleCnt="4">
        <dgm:presLayoutVars>
          <dgm:chMax val="1"/>
          <dgm:bulletEnabled val="1"/>
        </dgm:presLayoutVars>
      </dgm:prSet>
      <dgm:spPr/>
    </dgm:pt>
    <dgm:pt modelId="{3E5E5711-8000-4C62-936C-0B60A925C3CC}" type="pres">
      <dgm:prSet presAssocID="{FEA16078-76B7-40E5-9ADF-D9579DB50182}" presName="descendantText" presStyleLbl="alignAccFollowNode1" presStyleIdx="0" presStyleCnt="4">
        <dgm:presLayoutVars>
          <dgm:bulletEnabled val="1"/>
        </dgm:presLayoutVars>
      </dgm:prSet>
      <dgm:spPr/>
    </dgm:pt>
    <dgm:pt modelId="{517178E1-65B8-4733-833E-C3840097CEC3}" type="pres">
      <dgm:prSet presAssocID="{86791CA1-7929-4388-BEB5-47DF2F48B7D1}" presName="sp" presStyleCnt="0"/>
      <dgm:spPr/>
    </dgm:pt>
    <dgm:pt modelId="{57A9FC3B-C490-40D1-8DF8-8DBD05E9B5A7}" type="pres">
      <dgm:prSet presAssocID="{778621FC-D1D2-4FAE-AABB-18EEDAC38E7A}" presName="linNode" presStyleCnt="0"/>
      <dgm:spPr/>
    </dgm:pt>
    <dgm:pt modelId="{489635A0-11E6-44B5-908C-390825A2B703}" type="pres">
      <dgm:prSet presAssocID="{778621FC-D1D2-4FAE-AABB-18EEDAC38E7A}" presName="parentText" presStyleLbl="node1" presStyleIdx="1" presStyleCnt="4">
        <dgm:presLayoutVars>
          <dgm:chMax val="1"/>
          <dgm:bulletEnabled val="1"/>
        </dgm:presLayoutVars>
      </dgm:prSet>
      <dgm:spPr/>
    </dgm:pt>
    <dgm:pt modelId="{97D6AC4A-8295-42AF-9468-477F8DF2AC87}" type="pres">
      <dgm:prSet presAssocID="{778621FC-D1D2-4FAE-AABB-18EEDAC38E7A}" presName="descendantText" presStyleLbl="alignAccFollowNode1" presStyleIdx="1" presStyleCnt="4">
        <dgm:presLayoutVars>
          <dgm:bulletEnabled val="1"/>
        </dgm:presLayoutVars>
      </dgm:prSet>
      <dgm:spPr/>
    </dgm:pt>
    <dgm:pt modelId="{2A13B6D6-2397-4B8D-BB7C-CC46032144A7}" type="pres">
      <dgm:prSet presAssocID="{0D39D50B-5799-422C-86B4-3A22D86D56B5}" presName="sp" presStyleCnt="0"/>
      <dgm:spPr/>
    </dgm:pt>
    <dgm:pt modelId="{AE5B7CA8-EF35-44F4-8CE1-0283BC21F414}" type="pres">
      <dgm:prSet presAssocID="{EC0F5620-B383-4915-992C-FD3F71D8752A}" presName="linNode" presStyleCnt="0"/>
      <dgm:spPr/>
    </dgm:pt>
    <dgm:pt modelId="{8ED229E9-CB03-4838-B29E-B81C0B8FBBA2}" type="pres">
      <dgm:prSet presAssocID="{EC0F5620-B383-4915-992C-FD3F71D8752A}" presName="parentText" presStyleLbl="node1" presStyleIdx="2" presStyleCnt="4" custLinFactNeighborX="-444" custLinFactNeighborY="-2500">
        <dgm:presLayoutVars>
          <dgm:chMax val="1"/>
          <dgm:bulletEnabled val="1"/>
        </dgm:presLayoutVars>
      </dgm:prSet>
      <dgm:spPr/>
    </dgm:pt>
    <dgm:pt modelId="{43D9F44E-0DA8-4684-B7FD-D1B532FF2CA6}" type="pres">
      <dgm:prSet presAssocID="{EC0F5620-B383-4915-992C-FD3F71D8752A}" presName="descendantText" presStyleLbl="alignAccFollowNode1" presStyleIdx="2" presStyleCnt="4">
        <dgm:presLayoutVars>
          <dgm:bulletEnabled val="1"/>
        </dgm:presLayoutVars>
      </dgm:prSet>
      <dgm:spPr/>
    </dgm:pt>
    <dgm:pt modelId="{4775C7E2-8D7C-43AE-A914-5268596D1AB9}" type="pres">
      <dgm:prSet presAssocID="{615DE233-459E-4525-A802-25A5C98C739F}" presName="sp" presStyleCnt="0"/>
      <dgm:spPr/>
    </dgm:pt>
    <dgm:pt modelId="{639E602E-D235-4327-A38E-73157E0FD1ED}" type="pres">
      <dgm:prSet presAssocID="{679ACF72-CF3E-4558-BE1C-474216482B45}" presName="linNode" presStyleCnt="0"/>
      <dgm:spPr/>
    </dgm:pt>
    <dgm:pt modelId="{B4783BAE-D763-4BEB-AAB5-6F90F25A7B32}" type="pres">
      <dgm:prSet presAssocID="{679ACF72-CF3E-4558-BE1C-474216482B45}" presName="parentText" presStyleLbl="node1" presStyleIdx="3" presStyleCnt="4">
        <dgm:presLayoutVars>
          <dgm:chMax val="1"/>
          <dgm:bulletEnabled val="1"/>
        </dgm:presLayoutVars>
      </dgm:prSet>
      <dgm:spPr/>
    </dgm:pt>
    <dgm:pt modelId="{AB56B242-D95C-E04C-8F2F-A804958D45A4}" type="pres">
      <dgm:prSet presAssocID="{679ACF72-CF3E-4558-BE1C-474216482B45}" presName="descendantText" presStyleLbl="alignAccFollowNode1" presStyleIdx="3" presStyleCnt="4">
        <dgm:presLayoutVars>
          <dgm:bulletEnabled val="1"/>
        </dgm:presLayoutVars>
      </dgm:prSet>
      <dgm:spPr/>
    </dgm:pt>
  </dgm:ptLst>
  <dgm:cxnLst>
    <dgm:cxn modelId="{A2EA0800-99EF-4DB7-8553-65EFC6BCF984}" type="presOf" srcId="{5CC2CBAC-D21B-4844-A685-80845B16287D}" destId="{7E4686B3-15AB-4912-A3FE-D25F5A6A443F}" srcOrd="0" destOrd="0" presId="urn:microsoft.com/office/officeart/2005/8/layout/vList5"/>
    <dgm:cxn modelId="{9B415708-CF5D-4D9F-A0C7-3B548334252D}" srcId="{EC0F5620-B383-4915-992C-FD3F71D8752A}" destId="{CA46B031-FE45-4804-BB4E-03F3DCD18CA1}" srcOrd="0" destOrd="0" parTransId="{2E9E50D8-1902-4891-BD70-E573AFB4E712}" sibTransId="{72B206B4-7604-4CFF-A478-1ADB143E5A81}"/>
    <dgm:cxn modelId="{35BE9640-010D-42BE-9D0B-0784310272B3}" type="presOf" srcId="{8BA2CCBA-E7B4-4C3B-8C01-A1F3DCAA2ABD}" destId="{97D6AC4A-8295-42AF-9468-477F8DF2AC87}" srcOrd="0" destOrd="1" presId="urn:microsoft.com/office/officeart/2005/8/layout/vList5"/>
    <dgm:cxn modelId="{B12C3544-9003-144B-BF25-426FC676E432}" srcId="{EC0F5620-B383-4915-992C-FD3F71D8752A}" destId="{AC23B416-C449-B94D-B498-AD43E3F6DBBF}" srcOrd="1" destOrd="0" parTransId="{DE2EC269-FFAF-3C4A-B65C-B9F6FE7B28DA}" sibTransId="{E037003D-CFD9-6246-B461-43D5A4854968}"/>
    <dgm:cxn modelId="{BCC4B94A-1E64-D343-B778-B819B3F4323C}" type="presOf" srcId="{AC23B416-C449-B94D-B498-AD43E3F6DBBF}" destId="{43D9F44E-0DA8-4684-B7FD-D1B532FF2CA6}" srcOrd="0" destOrd="1" presId="urn:microsoft.com/office/officeart/2005/8/layout/vList5"/>
    <dgm:cxn modelId="{EF98D454-8066-497F-A472-DB81CE1602A6}" type="presOf" srcId="{778621FC-D1D2-4FAE-AABB-18EEDAC38E7A}" destId="{489635A0-11E6-44B5-908C-390825A2B703}" srcOrd="0" destOrd="0" presId="urn:microsoft.com/office/officeart/2005/8/layout/vList5"/>
    <dgm:cxn modelId="{395E5D5B-53E9-49CA-80E8-014EC60C9401}" type="presOf" srcId="{EC0F5620-B383-4915-992C-FD3F71D8752A}" destId="{8ED229E9-CB03-4838-B29E-B81C0B8FBBA2}" srcOrd="0" destOrd="0" presId="urn:microsoft.com/office/officeart/2005/8/layout/vList5"/>
    <dgm:cxn modelId="{5F9A2B5C-CDDC-474C-ADF1-6FE387639822}" type="presOf" srcId="{CA46B031-FE45-4804-BB4E-03F3DCD18CA1}" destId="{43D9F44E-0DA8-4684-B7FD-D1B532FF2CA6}" srcOrd="0" destOrd="0" presId="urn:microsoft.com/office/officeart/2005/8/layout/vList5"/>
    <dgm:cxn modelId="{5B3FF965-66FE-484A-AD0D-5B2E268EBB07}" srcId="{5CC2CBAC-D21B-4844-A685-80845B16287D}" destId="{EC0F5620-B383-4915-992C-FD3F71D8752A}" srcOrd="2" destOrd="0" parTransId="{113FEF65-8290-4036-8DBC-7E3D181A437E}" sibTransId="{615DE233-459E-4525-A802-25A5C98C739F}"/>
    <dgm:cxn modelId="{877B6267-FD42-420A-8C39-B8E919B58990}" srcId="{5CC2CBAC-D21B-4844-A685-80845B16287D}" destId="{778621FC-D1D2-4FAE-AABB-18EEDAC38E7A}" srcOrd="1" destOrd="0" parTransId="{86CD6A8E-CA3F-4C0D-B58E-8CAA7EF81647}" sibTransId="{0D39D50B-5799-422C-86B4-3A22D86D56B5}"/>
    <dgm:cxn modelId="{DB5C8767-49B2-1743-AC49-5CEB45E3DE48}" type="presOf" srcId="{C5E322F0-CC05-4500-9828-8DFCDC39D4FE}" destId="{AB56B242-D95C-E04C-8F2F-A804958D45A4}" srcOrd="0" destOrd="0" presId="urn:microsoft.com/office/officeart/2005/8/layout/vList5"/>
    <dgm:cxn modelId="{B35EF378-622A-45AF-B461-74695CFB4D42}" srcId="{778621FC-D1D2-4FAE-AABB-18EEDAC38E7A}" destId="{0D4F25F9-8054-433A-B383-7EC01B7BE8A8}" srcOrd="0" destOrd="0" parTransId="{6FD7B8E7-E149-4930-9B2D-E7735627526F}" sibTransId="{595EF707-842B-4CE8-B3B3-791239324BE9}"/>
    <dgm:cxn modelId="{AC7B5598-E0F3-4CF1-B47C-92DAEC95DEE7}" srcId="{5CC2CBAC-D21B-4844-A685-80845B16287D}" destId="{679ACF72-CF3E-4558-BE1C-474216482B45}" srcOrd="3" destOrd="0" parTransId="{6D74DEAD-410F-4748-B9B7-BD6B74F83C41}" sibTransId="{77526720-77AF-4712-8DB6-87348D19678F}"/>
    <dgm:cxn modelId="{70A686A6-BA93-4CD1-B624-59F501CFCEDE}" srcId="{778621FC-D1D2-4FAE-AABB-18EEDAC38E7A}" destId="{8BA2CCBA-E7B4-4C3B-8C01-A1F3DCAA2ABD}" srcOrd="1" destOrd="0" parTransId="{3ABE3EDD-6A41-4C2F-9DF9-7AA1BFD904B3}" sibTransId="{539BE01B-BBAE-4FBF-AD0E-2F0602E037C3}"/>
    <dgm:cxn modelId="{941DEEB8-EDC2-4614-8997-1A17A54D1D93}" srcId="{5CC2CBAC-D21B-4844-A685-80845B16287D}" destId="{FEA16078-76B7-40E5-9ADF-D9579DB50182}" srcOrd="0" destOrd="0" parTransId="{F70943D0-9650-479E-8247-7C09777DA6C1}" sibTransId="{86791CA1-7929-4388-BEB5-47DF2F48B7D1}"/>
    <dgm:cxn modelId="{3F08C0BA-4551-43DB-B6A8-E32080FD01DC}" type="presOf" srcId="{FEA16078-76B7-40E5-9ADF-D9579DB50182}" destId="{A57940B5-28D9-4359-B894-7AD9BB3523DE}" srcOrd="0" destOrd="0" presId="urn:microsoft.com/office/officeart/2005/8/layout/vList5"/>
    <dgm:cxn modelId="{A48EB1C3-11B3-4B33-9830-DBBF381ED990}" srcId="{FEA16078-76B7-40E5-9ADF-D9579DB50182}" destId="{2D1F602C-06FC-4B56-86C7-F4B1CEB3B96A}" srcOrd="0" destOrd="0" parTransId="{64A4460A-973C-480D-9A91-E68CFD1D9F93}" sibTransId="{C487C360-A384-4709-AB3C-FCC68A9161F5}"/>
    <dgm:cxn modelId="{2C4A37C6-8F68-4B5B-8F3C-05A2DF4351AF}" type="presOf" srcId="{0D4F25F9-8054-433A-B383-7EC01B7BE8A8}" destId="{97D6AC4A-8295-42AF-9468-477F8DF2AC87}" srcOrd="0" destOrd="0" presId="urn:microsoft.com/office/officeart/2005/8/layout/vList5"/>
    <dgm:cxn modelId="{C165ABC6-81E3-534B-9BCD-312FC35EE721}" srcId="{679ACF72-CF3E-4558-BE1C-474216482B45}" destId="{1081058E-29B5-A141-80A8-AF509E1A45D5}" srcOrd="1" destOrd="0" parTransId="{D2DC8A85-2EE0-CE49-B08F-9CF37DC391F0}" sibTransId="{1C367521-E350-0541-9473-60687B2902B9}"/>
    <dgm:cxn modelId="{D92ED9C8-F834-6D4B-8E0E-FA19BCB012C8}" type="presOf" srcId="{1081058E-29B5-A141-80A8-AF509E1A45D5}" destId="{AB56B242-D95C-E04C-8F2F-A804958D45A4}" srcOrd="0" destOrd="1" presId="urn:microsoft.com/office/officeart/2005/8/layout/vList5"/>
    <dgm:cxn modelId="{1CC3B2CC-A3E3-48B2-BB4C-D239AB069B7A}" type="presOf" srcId="{2D1F602C-06FC-4B56-86C7-F4B1CEB3B96A}" destId="{3E5E5711-8000-4C62-936C-0B60A925C3CC}" srcOrd="0" destOrd="0" presId="urn:microsoft.com/office/officeart/2005/8/layout/vList5"/>
    <dgm:cxn modelId="{8ACD67DF-EAAA-4D61-9543-E114CE0F2C6E}" type="presOf" srcId="{679ACF72-CF3E-4558-BE1C-474216482B45}" destId="{B4783BAE-D763-4BEB-AAB5-6F90F25A7B32}" srcOrd="0" destOrd="0" presId="urn:microsoft.com/office/officeart/2005/8/layout/vList5"/>
    <dgm:cxn modelId="{8FBB15E0-64E7-4E52-A3D8-C1ECFF10FE23}" type="presOf" srcId="{84CE619E-912D-4F72-A2CF-6B6D49DC268D}" destId="{3E5E5711-8000-4C62-936C-0B60A925C3CC}" srcOrd="0" destOrd="1" presId="urn:microsoft.com/office/officeart/2005/8/layout/vList5"/>
    <dgm:cxn modelId="{D30864F0-D80B-4A81-ABCA-1E889E78DF07}" srcId="{FEA16078-76B7-40E5-9ADF-D9579DB50182}" destId="{84CE619E-912D-4F72-A2CF-6B6D49DC268D}" srcOrd="1" destOrd="0" parTransId="{EA69AC33-5799-4360-8A00-6237BCFF418F}" sibTransId="{34A002C4-729F-4A0A-9346-EF6108524E24}"/>
    <dgm:cxn modelId="{C978B7F9-F0BF-45EF-87D0-C27D919306CD}" srcId="{679ACF72-CF3E-4558-BE1C-474216482B45}" destId="{C5E322F0-CC05-4500-9828-8DFCDC39D4FE}" srcOrd="0" destOrd="0" parTransId="{9EEE84C9-2BB1-4488-887E-F3DD9AC0CCA2}" sibTransId="{9CACA921-FC7B-4A2B-87A7-2F31159B0015}"/>
    <dgm:cxn modelId="{9E3E571B-7604-406B-9288-087E77A45EB3}" type="presParOf" srcId="{7E4686B3-15AB-4912-A3FE-D25F5A6A443F}" destId="{148F5E66-AAA8-4694-B6B8-06CBCB64119D}" srcOrd="0" destOrd="0" presId="urn:microsoft.com/office/officeart/2005/8/layout/vList5"/>
    <dgm:cxn modelId="{238B9DAB-A416-4130-8B86-8633B2F336CB}" type="presParOf" srcId="{148F5E66-AAA8-4694-B6B8-06CBCB64119D}" destId="{A57940B5-28D9-4359-B894-7AD9BB3523DE}" srcOrd="0" destOrd="0" presId="urn:microsoft.com/office/officeart/2005/8/layout/vList5"/>
    <dgm:cxn modelId="{49BC380F-12F7-4BA1-839D-E9C62A56286C}" type="presParOf" srcId="{148F5E66-AAA8-4694-B6B8-06CBCB64119D}" destId="{3E5E5711-8000-4C62-936C-0B60A925C3CC}" srcOrd="1" destOrd="0" presId="urn:microsoft.com/office/officeart/2005/8/layout/vList5"/>
    <dgm:cxn modelId="{95941447-FF45-474B-9A4F-60EA61472B9D}" type="presParOf" srcId="{7E4686B3-15AB-4912-A3FE-D25F5A6A443F}" destId="{517178E1-65B8-4733-833E-C3840097CEC3}" srcOrd="1" destOrd="0" presId="urn:microsoft.com/office/officeart/2005/8/layout/vList5"/>
    <dgm:cxn modelId="{4A92C531-DC8C-47D7-9B54-882DE8C8D042}" type="presParOf" srcId="{7E4686B3-15AB-4912-A3FE-D25F5A6A443F}" destId="{57A9FC3B-C490-40D1-8DF8-8DBD05E9B5A7}" srcOrd="2" destOrd="0" presId="urn:microsoft.com/office/officeart/2005/8/layout/vList5"/>
    <dgm:cxn modelId="{8E483802-BF51-4AB0-93BB-639B1EA92E3A}" type="presParOf" srcId="{57A9FC3B-C490-40D1-8DF8-8DBD05E9B5A7}" destId="{489635A0-11E6-44B5-908C-390825A2B703}" srcOrd="0" destOrd="0" presId="urn:microsoft.com/office/officeart/2005/8/layout/vList5"/>
    <dgm:cxn modelId="{63B07301-C82A-4CBD-BD14-20BF82480479}" type="presParOf" srcId="{57A9FC3B-C490-40D1-8DF8-8DBD05E9B5A7}" destId="{97D6AC4A-8295-42AF-9468-477F8DF2AC87}" srcOrd="1" destOrd="0" presId="urn:microsoft.com/office/officeart/2005/8/layout/vList5"/>
    <dgm:cxn modelId="{9A23EA15-8167-4E69-9601-ADFA62F11A6E}" type="presParOf" srcId="{7E4686B3-15AB-4912-A3FE-D25F5A6A443F}" destId="{2A13B6D6-2397-4B8D-BB7C-CC46032144A7}" srcOrd="3" destOrd="0" presId="urn:microsoft.com/office/officeart/2005/8/layout/vList5"/>
    <dgm:cxn modelId="{F40B353B-8D42-47BE-BFC8-808521C31D55}" type="presParOf" srcId="{7E4686B3-15AB-4912-A3FE-D25F5A6A443F}" destId="{AE5B7CA8-EF35-44F4-8CE1-0283BC21F414}" srcOrd="4" destOrd="0" presId="urn:microsoft.com/office/officeart/2005/8/layout/vList5"/>
    <dgm:cxn modelId="{A0165682-EA91-4110-AE4A-29835222E546}" type="presParOf" srcId="{AE5B7CA8-EF35-44F4-8CE1-0283BC21F414}" destId="{8ED229E9-CB03-4838-B29E-B81C0B8FBBA2}" srcOrd="0" destOrd="0" presId="urn:microsoft.com/office/officeart/2005/8/layout/vList5"/>
    <dgm:cxn modelId="{A866E2EE-3D26-48C7-A5EF-466E73B80AA9}" type="presParOf" srcId="{AE5B7CA8-EF35-44F4-8CE1-0283BC21F414}" destId="{43D9F44E-0DA8-4684-B7FD-D1B532FF2CA6}" srcOrd="1" destOrd="0" presId="urn:microsoft.com/office/officeart/2005/8/layout/vList5"/>
    <dgm:cxn modelId="{4C8EE848-1753-4EF2-840D-870EB9D02B39}" type="presParOf" srcId="{7E4686B3-15AB-4912-A3FE-D25F5A6A443F}" destId="{4775C7E2-8D7C-43AE-A914-5268596D1AB9}" srcOrd="5" destOrd="0" presId="urn:microsoft.com/office/officeart/2005/8/layout/vList5"/>
    <dgm:cxn modelId="{E8109434-CBBD-4948-AF74-C874AE3E169B}" type="presParOf" srcId="{7E4686B3-15AB-4912-A3FE-D25F5A6A443F}" destId="{639E602E-D235-4327-A38E-73157E0FD1ED}" srcOrd="6" destOrd="0" presId="urn:microsoft.com/office/officeart/2005/8/layout/vList5"/>
    <dgm:cxn modelId="{44D756B0-1C80-454E-AAB9-AB51FCCEBA61}" type="presParOf" srcId="{639E602E-D235-4327-A38E-73157E0FD1ED}" destId="{B4783BAE-D763-4BEB-AAB5-6F90F25A7B32}" srcOrd="0" destOrd="0" presId="urn:microsoft.com/office/officeart/2005/8/layout/vList5"/>
    <dgm:cxn modelId="{8D8FEA30-19DD-204D-A254-9F1719A416D7}" type="presParOf" srcId="{639E602E-D235-4327-A38E-73157E0FD1ED}" destId="{AB56B242-D95C-E04C-8F2F-A804958D45A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977BE-B0C3-0948-85D7-8F44D74BC867}">
      <dsp:nvSpPr>
        <dsp:cNvPr id="0" name=""/>
        <dsp:cNvSpPr/>
      </dsp:nvSpPr>
      <dsp:spPr>
        <a:xfrm>
          <a:off x="-4932126" y="-756014"/>
          <a:ext cx="5876065" cy="5876065"/>
        </a:xfrm>
        <a:prstGeom prst="blockArc">
          <a:avLst>
            <a:gd name="adj1" fmla="val 18900000"/>
            <a:gd name="adj2" fmla="val 2700000"/>
            <a:gd name="adj3" fmla="val 368"/>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CC7BA0-0019-4445-A95E-E56F4D12BCD8}">
      <dsp:nvSpPr>
        <dsp:cNvPr id="0" name=""/>
        <dsp:cNvSpPr/>
      </dsp:nvSpPr>
      <dsp:spPr>
        <a:xfrm>
          <a:off x="306137" y="198389"/>
          <a:ext cx="10665552"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Executive Summary </a:t>
          </a:r>
        </a:p>
      </dsp:txBody>
      <dsp:txXfrm>
        <a:off x="306137" y="198389"/>
        <a:ext cx="10665552" cy="396603"/>
      </dsp:txXfrm>
    </dsp:sp>
    <dsp:sp modelId="{62695595-F0D5-5740-8924-48349E223EFE}">
      <dsp:nvSpPr>
        <dsp:cNvPr id="0" name=""/>
        <dsp:cNvSpPr/>
      </dsp:nvSpPr>
      <dsp:spPr>
        <a:xfrm>
          <a:off x="58259" y="148813"/>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428CB0-3B63-3A47-904B-B61D0829397B}">
      <dsp:nvSpPr>
        <dsp:cNvPr id="0" name=""/>
        <dsp:cNvSpPr/>
      </dsp:nvSpPr>
      <dsp:spPr>
        <a:xfrm>
          <a:off x="665297" y="793643"/>
          <a:ext cx="10306392"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Business Use Cases</a:t>
          </a:r>
        </a:p>
      </dsp:txBody>
      <dsp:txXfrm>
        <a:off x="665297" y="793643"/>
        <a:ext cx="10306392" cy="396603"/>
      </dsp:txXfrm>
    </dsp:sp>
    <dsp:sp modelId="{E328DD5C-042B-C141-A695-36DEE6C89FA4}">
      <dsp:nvSpPr>
        <dsp:cNvPr id="0" name=""/>
        <dsp:cNvSpPr/>
      </dsp:nvSpPr>
      <dsp:spPr>
        <a:xfrm>
          <a:off x="417420" y="744068"/>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06A97B-7CFA-CC45-B99B-336E1425DFEC}">
      <dsp:nvSpPr>
        <dsp:cNvPr id="0" name=""/>
        <dsp:cNvSpPr/>
      </dsp:nvSpPr>
      <dsp:spPr>
        <a:xfrm>
          <a:off x="862115" y="1388462"/>
          <a:ext cx="10109574"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Processing </a:t>
          </a:r>
        </a:p>
      </dsp:txBody>
      <dsp:txXfrm>
        <a:off x="862115" y="1388462"/>
        <a:ext cx="10109574" cy="396603"/>
      </dsp:txXfrm>
    </dsp:sp>
    <dsp:sp modelId="{D9296D51-103C-A645-8A61-92AFDCBF01B5}">
      <dsp:nvSpPr>
        <dsp:cNvPr id="0" name=""/>
        <dsp:cNvSpPr/>
      </dsp:nvSpPr>
      <dsp:spPr>
        <a:xfrm>
          <a:off x="614238" y="1338886"/>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30FAD5-050B-C947-86B5-5305D6A8159A}">
      <dsp:nvSpPr>
        <dsp:cNvPr id="0" name=""/>
        <dsp:cNvSpPr/>
      </dsp:nvSpPr>
      <dsp:spPr>
        <a:xfrm>
          <a:off x="924957" y="1983716"/>
          <a:ext cx="10046732"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Modeling</a:t>
          </a:r>
        </a:p>
      </dsp:txBody>
      <dsp:txXfrm>
        <a:off x="924957" y="1983716"/>
        <a:ext cx="10046732" cy="396603"/>
      </dsp:txXfrm>
    </dsp:sp>
    <dsp:sp modelId="{AA9353E0-2033-BE42-845F-20DB940F9CF2}">
      <dsp:nvSpPr>
        <dsp:cNvPr id="0" name=""/>
        <dsp:cNvSpPr/>
      </dsp:nvSpPr>
      <dsp:spPr>
        <a:xfrm>
          <a:off x="677080" y="1934141"/>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C5CBF-8425-7641-BF1F-C91C793523DA}">
      <dsp:nvSpPr>
        <dsp:cNvPr id="0" name=""/>
        <dsp:cNvSpPr/>
      </dsp:nvSpPr>
      <dsp:spPr>
        <a:xfrm>
          <a:off x="862115" y="2578971"/>
          <a:ext cx="10109574"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Business Analysis</a:t>
          </a:r>
        </a:p>
      </dsp:txBody>
      <dsp:txXfrm>
        <a:off x="862115" y="2578971"/>
        <a:ext cx="10109574" cy="396603"/>
      </dsp:txXfrm>
    </dsp:sp>
    <dsp:sp modelId="{FD04125B-26C1-214F-BB28-C7687EAD9AB1}">
      <dsp:nvSpPr>
        <dsp:cNvPr id="0" name=""/>
        <dsp:cNvSpPr/>
      </dsp:nvSpPr>
      <dsp:spPr>
        <a:xfrm>
          <a:off x="614238" y="2529395"/>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021496-4A84-7541-B0E6-F0D5B998DD9F}">
      <dsp:nvSpPr>
        <dsp:cNvPr id="0" name=""/>
        <dsp:cNvSpPr/>
      </dsp:nvSpPr>
      <dsp:spPr>
        <a:xfrm>
          <a:off x="665297" y="3173789"/>
          <a:ext cx="10306392"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Future Work </a:t>
          </a:r>
        </a:p>
      </dsp:txBody>
      <dsp:txXfrm>
        <a:off x="665297" y="3173789"/>
        <a:ext cx="10306392" cy="396603"/>
      </dsp:txXfrm>
    </dsp:sp>
    <dsp:sp modelId="{C58D1AA9-2245-0B46-9886-DB1742F54DF9}">
      <dsp:nvSpPr>
        <dsp:cNvPr id="0" name=""/>
        <dsp:cNvSpPr/>
      </dsp:nvSpPr>
      <dsp:spPr>
        <a:xfrm>
          <a:off x="417420" y="3124214"/>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C2E6FB-3C76-4244-AACB-85406804A2FF}">
      <dsp:nvSpPr>
        <dsp:cNvPr id="0" name=""/>
        <dsp:cNvSpPr/>
      </dsp:nvSpPr>
      <dsp:spPr>
        <a:xfrm>
          <a:off x="306137" y="3769044"/>
          <a:ext cx="10665552" cy="39660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0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Lesson Learned</a:t>
          </a:r>
        </a:p>
      </dsp:txBody>
      <dsp:txXfrm>
        <a:off x="306137" y="3769044"/>
        <a:ext cx="10665552" cy="396603"/>
      </dsp:txXfrm>
    </dsp:sp>
    <dsp:sp modelId="{25D7A2C5-CD8C-AC42-9256-E880DC0F184D}">
      <dsp:nvSpPr>
        <dsp:cNvPr id="0" name=""/>
        <dsp:cNvSpPr/>
      </dsp:nvSpPr>
      <dsp:spPr>
        <a:xfrm>
          <a:off x="58259" y="3719468"/>
          <a:ext cx="495754" cy="495754"/>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E5711-8000-4C62-936C-0B60A925C3CC}">
      <dsp:nvSpPr>
        <dsp:cNvPr id="0" name=""/>
        <dsp:cNvSpPr/>
      </dsp:nvSpPr>
      <dsp:spPr>
        <a:xfrm rot="5400000">
          <a:off x="6970696" y="-2932672"/>
          <a:ext cx="886188" cy="6977685"/>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Rank the streaming of songs and define their popularity</a:t>
          </a:r>
        </a:p>
        <a:p>
          <a:pPr marL="171450" lvl="1" indent="-171450" algn="l" defTabSz="755650">
            <a:lnSpc>
              <a:spcPct val="90000"/>
            </a:lnSpc>
            <a:spcBef>
              <a:spcPct val="0"/>
            </a:spcBef>
            <a:spcAft>
              <a:spcPct val="15000"/>
            </a:spcAft>
            <a:buChar char="•"/>
          </a:pPr>
          <a:r>
            <a:rPr lang="en-US" sz="1700" kern="1200" dirty="0" err="1"/>
            <a:t>Spotify</a:t>
          </a:r>
          <a:r>
            <a:rPr lang="en-US" sz="1700" kern="1200" dirty="0"/>
            <a:t> can increase price of advertisement when people click on top streaming songs </a:t>
          </a:r>
        </a:p>
      </dsp:txBody>
      <dsp:txXfrm rot="-5400000">
        <a:off x="3924948" y="156336"/>
        <a:ext cx="6934425" cy="799668"/>
      </dsp:txXfrm>
    </dsp:sp>
    <dsp:sp modelId="{A57940B5-28D9-4359-B894-7AD9BB3523DE}">
      <dsp:nvSpPr>
        <dsp:cNvPr id="0" name=""/>
        <dsp:cNvSpPr/>
      </dsp:nvSpPr>
      <dsp:spPr>
        <a:xfrm>
          <a:off x="0" y="2303"/>
          <a:ext cx="3924948" cy="1107735"/>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Advertisement </a:t>
          </a:r>
        </a:p>
        <a:p>
          <a:pPr marL="0" lvl="0" indent="0" algn="ctr" defTabSz="1244600">
            <a:lnSpc>
              <a:spcPct val="90000"/>
            </a:lnSpc>
            <a:spcBef>
              <a:spcPct val="0"/>
            </a:spcBef>
            <a:spcAft>
              <a:spcPct val="35000"/>
            </a:spcAft>
            <a:buNone/>
          </a:pPr>
          <a:r>
            <a:rPr lang="en-US" sz="2800" kern="1200" dirty="0"/>
            <a:t>Pricing</a:t>
          </a:r>
        </a:p>
      </dsp:txBody>
      <dsp:txXfrm>
        <a:off x="54075" y="56378"/>
        <a:ext cx="3816798" cy="999585"/>
      </dsp:txXfrm>
    </dsp:sp>
    <dsp:sp modelId="{97D6AC4A-8295-42AF-9468-477F8DF2AC87}">
      <dsp:nvSpPr>
        <dsp:cNvPr id="0" name=""/>
        <dsp:cNvSpPr/>
      </dsp:nvSpPr>
      <dsp:spPr>
        <a:xfrm rot="5400000">
          <a:off x="6970696" y="-1769549"/>
          <a:ext cx="886188" cy="6977685"/>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Analyze popularity of songs and singers across different countries</a:t>
          </a:r>
        </a:p>
        <a:p>
          <a:pPr marL="171450" lvl="1" indent="-171450" algn="l" defTabSz="755650">
            <a:lnSpc>
              <a:spcPct val="90000"/>
            </a:lnSpc>
            <a:spcBef>
              <a:spcPct val="0"/>
            </a:spcBef>
            <a:spcAft>
              <a:spcPct val="15000"/>
            </a:spcAft>
            <a:buChar char="•"/>
          </a:pPr>
          <a:r>
            <a:rPr lang="en-US" sz="1700" kern="1200" dirty="0"/>
            <a:t>Musicians can improve their branding strategy and event schedule in different regions to increase their popularity </a:t>
          </a:r>
        </a:p>
      </dsp:txBody>
      <dsp:txXfrm rot="-5400000">
        <a:off x="3924948" y="1319459"/>
        <a:ext cx="6934425" cy="799668"/>
      </dsp:txXfrm>
    </dsp:sp>
    <dsp:sp modelId="{489635A0-11E6-44B5-908C-390825A2B703}">
      <dsp:nvSpPr>
        <dsp:cNvPr id="0" name=""/>
        <dsp:cNvSpPr/>
      </dsp:nvSpPr>
      <dsp:spPr>
        <a:xfrm>
          <a:off x="0" y="1165425"/>
          <a:ext cx="3924948" cy="1107735"/>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Musicians Branding</a:t>
          </a:r>
        </a:p>
      </dsp:txBody>
      <dsp:txXfrm>
        <a:off x="54075" y="1219500"/>
        <a:ext cx="3816798" cy="999585"/>
      </dsp:txXfrm>
    </dsp:sp>
    <dsp:sp modelId="{43D9F44E-0DA8-4684-B7FD-D1B532FF2CA6}">
      <dsp:nvSpPr>
        <dsp:cNvPr id="0" name=""/>
        <dsp:cNvSpPr/>
      </dsp:nvSpPr>
      <dsp:spPr>
        <a:xfrm rot="5400000">
          <a:off x="6970696" y="-606427"/>
          <a:ext cx="886188" cy="6977685"/>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Rank the popularity of singers and link this to their concerts schedule and locations.</a:t>
          </a:r>
        </a:p>
      </dsp:txBody>
      <dsp:txXfrm rot="-5400000">
        <a:off x="3924948" y="2482581"/>
        <a:ext cx="6934425" cy="799668"/>
      </dsp:txXfrm>
    </dsp:sp>
    <dsp:sp modelId="{8ED229E9-CB03-4838-B29E-B81C0B8FBBA2}">
      <dsp:nvSpPr>
        <dsp:cNvPr id="0" name=""/>
        <dsp:cNvSpPr/>
      </dsp:nvSpPr>
      <dsp:spPr>
        <a:xfrm>
          <a:off x="0" y="2300853"/>
          <a:ext cx="3924948" cy="1107735"/>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Concert Production</a:t>
          </a:r>
        </a:p>
      </dsp:txBody>
      <dsp:txXfrm>
        <a:off x="54075" y="2354928"/>
        <a:ext cx="3816798" cy="999585"/>
      </dsp:txXfrm>
    </dsp:sp>
    <dsp:sp modelId="{AB56B242-D95C-E04C-8F2F-A804958D45A4}">
      <dsp:nvSpPr>
        <dsp:cNvPr id="0" name=""/>
        <dsp:cNvSpPr/>
      </dsp:nvSpPr>
      <dsp:spPr>
        <a:xfrm rot="5400000">
          <a:off x="6970696" y="556694"/>
          <a:ext cx="886188" cy="6977685"/>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Rank the popularity of songs and analyze the lyrics of them</a:t>
          </a:r>
        </a:p>
        <a:p>
          <a:pPr marL="171450" lvl="1" indent="-171450" algn="l" defTabSz="755650">
            <a:lnSpc>
              <a:spcPct val="90000"/>
            </a:lnSpc>
            <a:spcBef>
              <a:spcPct val="0"/>
            </a:spcBef>
            <a:spcAft>
              <a:spcPct val="15000"/>
            </a:spcAft>
            <a:buChar char="•"/>
          </a:pPr>
          <a:r>
            <a:rPr lang="en-US" sz="1700" kern="1200" dirty="0"/>
            <a:t>Music producers can produce better music base on this analysis to catch market demand</a:t>
          </a:r>
        </a:p>
      </dsp:txBody>
      <dsp:txXfrm rot="-5400000">
        <a:off x="3924948" y="3645702"/>
        <a:ext cx="6934425" cy="799668"/>
      </dsp:txXfrm>
    </dsp:sp>
    <dsp:sp modelId="{B4783BAE-D763-4BEB-AAB5-6F90F25A7B32}">
      <dsp:nvSpPr>
        <dsp:cNvPr id="0" name=""/>
        <dsp:cNvSpPr/>
      </dsp:nvSpPr>
      <dsp:spPr>
        <a:xfrm>
          <a:off x="0" y="3491669"/>
          <a:ext cx="3924948" cy="1107735"/>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Music Production</a:t>
          </a:r>
        </a:p>
      </dsp:txBody>
      <dsp:txXfrm>
        <a:off x="54075" y="3545744"/>
        <a:ext cx="3816798" cy="99958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773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BCF74-1E11-574F-806B-1DB89922D3C5}"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0FB4AE-F050-104F-82A0-8C8856513F69}" type="slidenum">
              <a:rPr lang="en-US" smtClean="0"/>
              <a:t>‹#›</a:t>
            </a:fld>
            <a:endParaRPr lang="en-US"/>
          </a:p>
        </p:txBody>
      </p:sp>
    </p:spTree>
    <p:extLst>
      <p:ext uri="{BB962C8B-B14F-4D97-AF65-F5344CB8AC3E}">
        <p14:creationId xmlns:p14="http://schemas.microsoft.com/office/powerpoint/2010/main" val="231781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bg1"/>
                </a:solidFill>
              </a:defRPr>
            </a:lvl1pPr>
          </a:lstStyle>
          <a:p>
            <a:fld id="{41B2DA9A-A045-4A48-A12A-1E8939748061}" type="datetime1">
              <a:rPr lang="en-US" smtClean="0"/>
              <a:t>12/7/18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bg1"/>
                </a:solidFill>
              </a:defRPr>
            </a:lvl1pPr>
          </a:lstStyle>
          <a:p>
            <a:fld id="{0E2569AF-13DA-8049-ADE9-69C8A5EA332C}" type="slidenum">
              <a:rPr lang="en-US" smtClean="0"/>
              <a:pPr/>
              <a:t>‹#›</a:t>
            </a:fld>
            <a:endParaRPr lang="en-US"/>
          </a:p>
        </p:txBody>
      </p:sp>
    </p:spTree>
    <p:extLst>
      <p:ext uri="{BB962C8B-B14F-4D97-AF65-F5344CB8AC3E}">
        <p14:creationId xmlns:p14="http://schemas.microsoft.com/office/powerpoint/2010/main" val="254589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26877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3418888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2639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3171798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2204006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4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4133969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Appendix</a:t>
            </a:r>
          </a:p>
        </p:txBody>
      </p:sp>
    </p:spTree>
    <p:extLst>
      <p:ext uri="{BB962C8B-B14F-4D97-AF65-F5344CB8AC3E}">
        <p14:creationId xmlns:p14="http://schemas.microsoft.com/office/powerpoint/2010/main" val="2060991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3" y="1099263"/>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66293"/>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48CEDA1-1D64-324C-A40C-E9AF38E0AEFA}"/>
              </a:ext>
            </a:extLst>
          </p:cNvPr>
          <p:cNvSpPr/>
          <p:nvPr userDrawn="1"/>
        </p:nvSpPr>
        <p:spPr>
          <a:xfrm>
            <a:off x="2051310" y="93958"/>
            <a:ext cx="139372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cases</a:t>
            </a:r>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3491992" y="93958"/>
            <a:ext cx="15193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Processing</a:t>
            </a:r>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6515985" y="98617"/>
            <a:ext cx="160645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Business Analysis</a:t>
            </a:r>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8178890" y="80815"/>
            <a:ext cx="1264938" cy="3015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Future work</a:t>
            </a:r>
          </a:p>
        </p:txBody>
      </p:sp>
      <p:sp>
        <p:nvSpPr>
          <p:cNvPr id="28" name="Rectangle 27">
            <a:extLst>
              <a:ext uri="{FF2B5EF4-FFF2-40B4-BE49-F238E27FC236}">
                <a16:creationId xmlns:a16="http://schemas.microsoft.com/office/drawing/2014/main" id="{27C36B51-64D5-334E-A1D0-FF4DC24A6AD1}"/>
              </a:ext>
            </a:extLst>
          </p:cNvPr>
          <p:cNvSpPr/>
          <p:nvPr userDrawn="1"/>
        </p:nvSpPr>
        <p:spPr>
          <a:xfrm>
            <a:off x="5067835" y="93958"/>
            <a:ext cx="139372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Data Modeling</a:t>
            </a:r>
          </a:p>
        </p:txBody>
      </p:sp>
      <p:sp>
        <p:nvSpPr>
          <p:cNvPr id="29" name="Rectangle 28">
            <a:extLst>
              <a:ext uri="{FF2B5EF4-FFF2-40B4-BE49-F238E27FC236}">
                <a16:creationId xmlns:a16="http://schemas.microsoft.com/office/drawing/2014/main" id="{59291E2F-4EAE-E744-9068-90A141A5C311}"/>
              </a:ext>
            </a:extLst>
          </p:cNvPr>
          <p:cNvSpPr/>
          <p:nvPr userDrawn="1"/>
        </p:nvSpPr>
        <p:spPr>
          <a:xfrm>
            <a:off x="155279" y="93958"/>
            <a:ext cx="1839582"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latin typeface="+mn-lt"/>
              </a:rPr>
              <a:t>Executive Summary</a:t>
            </a:r>
          </a:p>
        </p:txBody>
      </p:sp>
      <p:sp>
        <p:nvSpPr>
          <p:cNvPr id="31" name="Rectangle 30">
            <a:extLst>
              <a:ext uri="{FF2B5EF4-FFF2-40B4-BE49-F238E27FC236}">
                <a16:creationId xmlns:a16="http://schemas.microsoft.com/office/drawing/2014/main" id="{BF79E4B7-8EDA-0347-97D4-F47274C613AB}"/>
              </a:ext>
            </a:extLst>
          </p:cNvPr>
          <p:cNvSpPr/>
          <p:nvPr userDrawn="1"/>
        </p:nvSpPr>
        <p:spPr>
          <a:xfrm>
            <a:off x="9500277" y="95351"/>
            <a:ext cx="1496994"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tx1"/>
                </a:solidFill>
              </a:rPr>
              <a:t>Lesson Learned </a:t>
            </a:r>
          </a:p>
        </p:txBody>
      </p:sp>
      <p:sp>
        <p:nvSpPr>
          <p:cNvPr id="32" name="Rectangle 31">
            <a:extLst>
              <a:ext uri="{FF2B5EF4-FFF2-40B4-BE49-F238E27FC236}">
                <a16:creationId xmlns:a16="http://schemas.microsoft.com/office/drawing/2014/main" id="{16A8217D-2D72-0843-9C35-99AEF7E80B28}"/>
              </a:ext>
            </a:extLst>
          </p:cNvPr>
          <p:cNvSpPr/>
          <p:nvPr userDrawn="1"/>
        </p:nvSpPr>
        <p:spPr>
          <a:xfrm>
            <a:off x="11029952" y="93958"/>
            <a:ext cx="103883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r>
              <a:rPr lang="en-US" sz="1600" dirty="0">
                <a:solidFill>
                  <a:schemeClr val="bg1"/>
                </a:solidFill>
              </a:rPr>
              <a:t>Appendix</a:t>
            </a:r>
          </a:p>
        </p:txBody>
      </p:sp>
    </p:spTree>
    <p:extLst>
      <p:ext uri="{BB962C8B-B14F-4D97-AF65-F5344CB8AC3E}">
        <p14:creationId xmlns:p14="http://schemas.microsoft.com/office/powerpoint/2010/main" val="1865920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165977" y="61777"/>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315594"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211684" y="18319"/>
            <a:ext cx="2119213" cy="369332"/>
          </a:xfrm>
          <a:prstGeom prst="rect">
            <a:avLst/>
          </a:prstGeom>
          <a:noFill/>
        </p:spPr>
        <p:txBody>
          <a:bodyPr wrap="square" rtlCol="0">
            <a:spAutoFit/>
          </a:bodyPr>
          <a:lstStyle/>
          <a:p>
            <a:pPr algn="ctr"/>
            <a:r>
              <a:rPr lang="en-US" dirty="0">
                <a:solidFill>
                  <a:schemeClr val="bg1"/>
                </a:solidFill>
              </a:rPr>
              <a:t>Executive summary</a:t>
            </a:r>
          </a:p>
        </p:txBody>
      </p:sp>
      <p:sp>
        <p:nvSpPr>
          <p:cNvPr id="17" name="Rectangle 16">
            <a:extLst>
              <a:ext uri="{FF2B5EF4-FFF2-40B4-BE49-F238E27FC236}">
                <a16:creationId xmlns:a16="http://schemas.microsoft.com/office/drawing/2014/main" id="{048CEDA1-1D64-324C-A40C-E9AF38E0AEFA}"/>
              </a:ext>
            </a:extLst>
          </p:cNvPr>
          <p:cNvSpPr/>
          <p:nvPr userDrawn="1"/>
        </p:nvSpPr>
        <p:spPr>
          <a:xfrm>
            <a:off x="2584017"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5004815" y="58786"/>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7422855"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9846444" y="85500"/>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A97D02E0-712C-DA49-AFDE-443D66D9C4E5}"/>
              </a:ext>
            </a:extLst>
          </p:cNvPr>
          <p:cNvSpPr txBox="1"/>
          <p:nvPr userDrawn="1"/>
        </p:nvSpPr>
        <p:spPr>
          <a:xfrm>
            <a:off x="2639207" y="13384"/>
            <a:ext cx="2119213" cy="369332"/>
          </a:xfrm>
          <a:prstGeom prst="rect">
            <a:avLst/>
          </a:prstGeom>
          <a:noFill/>
        </p:spPr>
        <p:txBody>
          <a:bodyPr wrap="square" rtlCol="0">
            <a:spAutoFit/>
          </a:bodyPr>
          <a:lstStyle/>
          <a:p>
            <a:pPr algn="ctr"/>
            <a:r>
              <a:rPr lang="en-US" dirty="0">
                <a:solidFill>
                  <a:schemeClr val="bg1"/>
                </a:solidFill>
              </a:rPr>
              <a:t>Business Use Cases</a:t>
            </a:r>
          </a:p>
        </p:txBody>
      </p:sp>
      <p:sp>
        <p:nvSpPr>
          <p:cNvPr id="25" name="TextBox 24">
            <a:extLst>
              <a:ext uri="{FF2B5EF4-FFF2-40B4-BE49-F238E27FC236}">
                <a16:creationId xmlns:a16="http://schemas.microsoft.com/office/drawing/2014/main" id="{D19CC314-A650-414A-B288-00A3C2AB76A4}"/>
              </a:ext>
            </a:extLst>
          </p:cNvPr>
          <p:cNvSpPr txBox="1"/>
          <p:nvPr userDrawn="1"/>
        </p:nvSpPr>
        <p:spPr>
          <a:xfrm>
            <a:off x="5002057" y="4566"/>
            <a:ext cx="2119213" cy="369332"/>
          </a:xfrm>
          <a:prstGeom prst="rect">
            <a:avLst/>
          </a:prstGeom>
          <a:noFill/>
        </p:spPr>
        <p:txBody>
          <a:bodyPr wrap="square" rtlCol="0">
            <a:spAutoFit/>
          </a:bodyPr>
          <a:lstStyle/>
          <a:p>
            <a:pPr algn="ctr"/>
            <a:r>
              <a:rPr lang="en-US" dirty="0">
                <a:solidFill>
                  <a:schemeClr val="bg1"/>
                </a:solidFill>
              </a:rPr>
              <a:t>Data &amp; Tools</a:t>
            </a:r>
          </a:p>
        </p:txBody>
      </p:sp>
      <p:sp>
        <p:nvSpPr>
          <p:cNvPr id="26" name="TextBox 25">
            <a:extLst>
              <a:ext uri="{FF2B5EF4-FFF2-40B4-BE49-F238E27FC236}">
                <a16:creationId xmlns:a16="http://schemas.microsoft.com/office/drawing/2014/main" id="{D4CB929C-B794-174F-8614-79547F8552CD}"/>
              </a:ext>
            </a:extLst>
          </p:cNvPr>
          <p:cNvSpPr txBox="1"/>
          <p:nvPr userDrawn="1"/>
        </p:nvSpPr>
        <p:spPr>
          <a:xfrm>
            <a:off x="7429580" y="26753"/>
            <a:ext cx="2119213" cy="369332"/>
          </a:xfrm>
          <a:prstGeom prst="rect">
            <a:avLst/>
          </a:prstGeom>
          <a:noFill/>
        </p:spPr>
        <p:txBody>
          <a:bodyPr wrap="square" rtlCol="0">
            <a:spAutoFit/>
          </a:bodyPr>
          <a:lstStyle/>
          <a:p>
            <a:pPr algn="ctr"/>
            <a:r>
              <a:rPr lang="en-US" dirty="0">
                <a:solidFill>
                  <a:schemeClr val="bg1"/>
                </a:solidFill>
              </a:rPr>
              <a:t>Data Processing</a:t>
            </a:r>
          </a:p>
        </p:txBody>
      </p:sp>
      <p:sp>
        <p:nvSpPr>
          <p:cNvPr id="27" name="TextBox 26">
            <a:extLst>
              <a:ext uri="{FF2B5EF4-FFF2-40B4-BE49-F238E27FC236}">
                <a16:creationId xmlns:a16="http://schemas.microsoft.com/office/drawing/2014/main" id="{08EB898C-42AE-7245-B4D9-8ACF7DEB9C76}"/>
              </a:ext>
            </a:extLst>
          </p:cNvPr>
          <p:cNvSpPr txBox="1"/>
          <p:nvPr userDrawn="1"/>
        </p:nvSpPr>
        <p:spPr>
          <a:xfrm>
            <a:off x="9861103" y="23964"/>
            <a:ext cx="2212177" cy="369332"/>
          </a:xfrm>
          <a:prstGeom prst="rect">
            <a:avLst/>
          </a:prstGeom>
          <a:noFill/>
        </p:spPr>
        <p:txBody>
          <a:bodyPr wrap="square" rtlCol="0">
            <a:spAutoFit/>
          </a:bodyPr>
          <a:lstStyle/>
          <a:p>
            <a:pPr algn="ctr"/>
            <a:r>
              <a:rPr lang="en-US" dirty="0">
                <a:solidFill>
                  <a:schemeClr val="bg1"/>
                </a:solidFill>
              </a:rPr>
              <a:t>Design Consideration</a:t>
            </a:r>
          </a:p>
        </p:txBody>
      </p:sp>
    </p:spTree>
    <p:extLst>
      <p:ext uri="{BB962C8B-B14F-4D97-AF65-F5344CB8AC3E}">
        <p14:creationId xmlns:p14="http://schemas.microsoft.com/office/powerpoint/2010/main" val="2443420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278BE62-6DB0-AB4D-9082-12C42903547C}" type="datetime1">
              <a:rPr lang="en-US" smtClean="0"/>
              <a:t>12/7/18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244974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10" y="6240016"/>
            <a:ext cx="1160895"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D160EEC0-31A4-7B46-853B-3E71E41D7B00}"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413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86DE379-D31F-5E40-84FB-AB72D7516B81}"/>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581193" y="1190025"/>
            <a:ext cx="5422390" cy="467102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190023"/>
            <a:ext cx="5422392" cy="467102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605951" y="6277681"/>
            <a:ext cx="2844799" cy="365125"/>
          </a:xfrm>
        </p:spPr>
        <p:txBody>
          <a:bodyPr/>
          <a:lstStyle>
            <a:lvl1pPr>
              <a:defRPr>
                <a:solidFill>
                  <a:schemeClr val="bg1"/>
                </a:solidFill>
              </a:defRPr>
            </a:lvl1pPr>
          </a:lstStyle>
          <a:p>
            <a:fld id="{EC1F5861-2677-1B4C-89C4-04B6DDC7FA0A}" type="datetime1">
              <a:rPr lang="en-US" smtClean="0"/>
              <a:t>12/7/18</a:t>
            </a:fld>
            <a:endParaRPr lang="en-US" dirty="0"/>
          </a:p>
        </p:txBody>
      </p:sp>
      <p:sp>
        <p:nvSpPr>
          <p:cNvPr id="7" name="Slide Number Placeholder 6"/>
          <p:cNvSpPr>
            <a:spLocks noGrp="1"/>
          </p:cNvSpPr>
          <p:nvPr>
            <p:ph type="sldNum" sz="quarter" idx="12"/>
          </p:nvPr>
        </p:nvSpPr>
        <p:spPr>
          <a:xfrm>
            <a:off x="10558300" y="6277681"/>
            <a:ext cx="1052510"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5" name="Title 1">
            <a:extLst>
              <a:ext uri="{FF2B5EF4-FFF2-40B4-BE49-F238E27FC236}">
                <a16:creationId xmlns:a16="http://schemas.microsoft.com/office/drawing/2014/main" id="{EA41E47F-21D9-8C41-B05E-C169FE5D1026}"/>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6" name="Rectangle 15">
            <a:extLst>
              <a:ext uri="{FF2B5EF4-FFF2-40B4-BE49-F238E27FC236}">
                <a16:creationId xmlns:a16="http://schemas.microsoft.com/office/drawing/2014/main" id="{B6D6273E-6A71-9A4C-96EC-E2F034862D30}"/>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14E006D-933A-664D-BB3D-F7720EB0A41E}"/>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B350A4-5A34-1D41-8805-C006B7B9B951}"/>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a:extLst>
              <a:ext uri="{FF2B5EF4-FFF2-40B4-BE49-F238E27FC236}">
                <a16:creationId xmlns:a16="http://schemas.microsoft.com/office/drawing/2014/main" id="{336EED0C-7F45-1443-A450-6C9A57F2BB03}"/>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CA1798D3-3BD9-8D4A-9B53-D196FBCB5D6B}"/>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5" name="TextBox 34">
            <a:extLst>
              <a:ext uri="{FF2B5EF4-FFF2-40B4-BE49-F238E27FC236}">
                <a16:creationId xmlns:a16="http://schemas.microsoft.com/office/drawing/2014/main" id="{ACBE1E20-DE10-5A47-BE12-3CA7129A2028}"/>
              </a:ext>
            </a:extLst>
          </p:cNvPr>
          <p:cNvSpPr txBox="1"/>
          <p:nvPr userDrawn="1"/>
        </p:nvSpPr>
        <p:spPr>
          <a:xfrm>
            <a:off x="2873308" y="6240016"/>
            <a:ext cx="1160895"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6" name="Straight Connector 35">
            <a:extLst>
              <a:ext uri="{FF2B5EF4-FFF2-40B4-BE49-F238E27FC236}">
                <a16:creationId xmlns:a16="http://schemas.microsoft.com/office/drawing/2014/main" id="{EB1808D4-6955-1648-AB12-D962D22DF4A8}"/>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43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Date Placeholder 3">
            <a:extLst>
              <a:ext uri="{FF2B5EF4-FFF2-40B4-BE49-F238E27FC236}">
                <a16:creationId xmlns:a16="http://schemas.microsoft.com/office/drawing/2014/main" id="{B2D69FE4-70C5-F040-8E6C-57017A89D2AA}"/>
              </a:ext>
            </a:extLst>
          </p:cNvPr>
          <p:cNvSpPr txBox="1">
            <a:spLocks/>
          </p:cNvSpPr>
          <p:nvPr userDrawn="1"/>
        </p:nvSpPr>
        <p:spPr>
          <a:xfrm>
            <a:off x="7605951" y="5956137"/>
            <a:ext cx="284479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CCFAD8-8DF3-8B48-8035-194EE4C31040}" type="datetimeFigureOut">
              <a:rPr lang="en-US" smtClean="0"/>
              <a:pPr/>
              <a:t>12/7/18</a:t>
            </a:fld>
            <a:endParaRPr lang="en-US"/>
          </a:p>
        </p:txBody>
      </p:sp>
      <p:sp>
        <p:nvSpPr>
          <p:cNvPr id="19" name="Slide Number Placeholder 5">
            <a:extLst>
              <a:ext uri="{FF2B5EF4-FFF2-40B4-BE49-F238E27FC236}">
                <a16:creationId xmlns:a16="http://schemas.microsoft.com/office/drawing/2014/main" id="{DCE156A2-1566-204B-8122-84F410F43EA7}"/>
              </a:ext>
            </a:extLst>
          </p:cNvPr>
          <p:cNvSpPr txBox="1">
            <a:spLocks/>
          </p:cNvSpPr>
          <p:nvPr userDrawn="1"/>
        </p:nvSpPr>
        <p:spPr>
          <a:xfrm>
            <a:off x="10558300" y="5956137"/>
            <a:ext cx="105250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2569AF-13DA-8049-ADE9-69C8A5EA332C}" type="slidenum">
              <a:rPr lang="en-US" smtClean="0"/>
              <a:pPr/>
              <a:t>‹#›</a:t>
            </a:fld>
            <a:endParaRPr lang="en-US"/>
          </a:p>
        </p:txBody>
      </p:sp>
      <p:sp>
        <p:nvSpPr>
          <p:cNvPr id="20" name="Rectangle 19">
            <a:extLst>
              <a:ext uri="{FF2B5EF4-FFF2-40B4-BE49-F238E27FC236}">
                <a16:creationId xmlns:a16="http://schemas.microsoft.com/office/drawing/2014/main" id="{49A7FFD1-B8A8-1B49-A84C-564064752912}"/>
              </a:ext>
            </a:extLst>
          </p:cNvPr>
          <p:cNvSpPr>
            <a:spLocks noChangeAspect="1"/>
          </p:cNvSpPr>
          <p:nvPr userDrawn="1"/>
        </p:nvSpPr>
        <p:spPr>
          <a:xfrm>
            <a:off x="0" y="5858799"/>
            <a:ext cx="12192000" cy="999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A2F9DC26-D691-CC44-9236-B0559EC9E9E2}"/>
              </a:ext>
            </a:extLst>
          </p:cNvPr>
          <p:cNvPicPr>
            <a:picLocks noChangeAspect="1"/>
          </p:cNvPicPr>
          <p:nvPr userDrawn="1"/>
        </p:nvPicPr>
        <p:blipFill>
          <a:blip r:embed="rId2"/>
          <a:stretch>
            <a:fillRect/>
          </a:stretch>
        </p:blipFill>
        <p:spPr>
          <a:xfrm>
            <a:off x="316091" y="6168173"/>
            <a:ext cx="2243408" cy="450925"/>
          </a:xfrm>
          <a:prstGeom prst="rect">
            <a:avLst/>
          </a:prstGeom>
        </p:spPr>
      </p:pic>
      <p:cxnSp>
        <p:nvCxnSpPr>
          <p:cNvPr id="22" name="Straight Connector 21">
            <a:extLst>
              <a:ext uri="{FF2B5EF4-FFF2-40B4-BE49-F238E27FC236}">
                <a16:creationId xmlns:a16="http://schemas.microsoft.com/office/drawing/2014/main" id="{7AC4BD2D-7A1F-2E4C-9DD8-594629E79DE0}"/>
              </a:ext>
            </a:extLst>
          </p:cNvPr>
          <p:cNvCxnSpPr>
            <a:cxnSpLocks/>
          </p:cNvCxnSpPr>
          <p:nvPr userDrawn="1"/>
        </p:nvCxnSpPr>
        <p:spPr>
          <a:xfrm flipV="1">
            <a:off x="2673370" y="6137333"/>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28BF2F-A46A-1443-B090-24ABBD300EB7}"/>
              </a:ext>
            </a:extLst>
          </p:cNvPr>
          <p:cNvSpPr txBox="1"/>
          <p:nvPr userDrawn="1"/>
        </p:nvSpPr>
        <p:spPr>
          <a:xfrm>
            <a:off x="2873308" y="6149580"/>
            <a:ext cx="1160895"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sp>
        <p:nvSpPr>
          <p:cNvPr id="3" name="Text Placeholder 2"/>
          <p:cNvSpPr>
            <a:spLocks noGrp="1"/>
          </p:cNvSpPr>
          <p:nvPr>
            <p:ph type="body" idx="1"/>
          </p:nvPr>
        </p:nvSpPr>
        <p:spPr>
          <a:xfrm>
            <a:off x="887219" y="1240793"/>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1918328"/>
            <a:ext cx="5393100" cy="39427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1240793"/>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1918328"/>
            <a:ext cx="5393100" cy="39427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fld id="{A6D6E09C-6078-744F-8108-20273742D764}" type="datetime1">
              <a:rPr lang="en-US" smtClean="0"/>
              <a:t>12/7/18</a:t>
            </a:fld>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0E2569AF-13DA-8049-ADE9-69C8A5EA332C}" type="slidenum">
              <a:rPr lang="en-US" smtClean="0"/>
              <a:pPr/>
              <a:t>‹#›</a:t>
            </a:fld>
            <a:endParaRPr lang="en-US"/>
          </a:p>
        </p:txBody>
      </p:sp>
      <p:sp>
        <p:nvSpPr>
          <p:cNvPr id="13" name="Title 1">
            <a:extLst>
              <a:ext uri="{FF2B5EF4-FFF2-40B4-BE49-F238E27FC236}">
                <a16:creationId xmlns:a16="http://schemas.microsoft.com/office/drawing/2014/main" id="{4F2618D1-6BE7-2E46-B04B-16EE11B8E027}"/>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4" name="Rectangle 13">
            <a:extLst>
              <a:ext uri="{FF2B5EF4-FFF2-40B4-BE49-F238E27FC236}">
                <a16:creationId xmlns:a16="http://schemas.microsoft.com/office/drawing/2014/main" id="{FB2910F0-01F3-7041-B4E6-B2B4237E019E}"/>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7CDC739-A27D-1149-901B-9B8B1FF90B6B}"/>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B0219FA-6725-754B-9131-B2255080F43A}"/>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058EB6F5-4D42-C64B-B3DE-0824AED59E7A}"/>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72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bg1"/>
                </a:solidFill>
              </a:rPr>
              <a:t>Executive summary</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tx1"/>
                </a:solidFill>
              </a:rPr>
              <a:t>Business use case</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tx1"/>
                </a:solidFill>
              </a:rPr>
              <a:t>Data &amp; tools</a:t>
            </a:r>
          </a:p>
        </p:txBody>
      </p:sp>
    </p:spTree>
    <p:extLst>
      <p:ext uri="{BB962C8B-B14F-4D97-AF65-F5344CB8AC3E}">
        <p14:creationId xmlns:p14="http://schemas.microsoft.com/office/powerpoint/2010/main" val="2436315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5"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23E42F2E-611C-0846-8585-ABE191AC67BA}"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tx1"/>
                </a:solidFill>
              </a:rPr>
              <a:t>Executive summary</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bg1"/>
                </a:solidFill>
              </a:rPr>
              <a:t>Business use case</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tx1"/>
                </a:solidFill>
              </a:rPr>
              <a:t>Data &amp; tools</a:t>
            </a:r>
          </a:p>
        </p:txBody>
      </p:sp>
    </p:spTree>
    <p:extLst>
      <p:ext uri="{BB962C8B-B14F-4D97-AF65-F5344CB8AC3E}">
        <p14:creationId xmlns:p14="http://schemas.microsoft.com/office/powerpoint/2010/main" val="798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5535BA-2ECB-364F-91A5-13B016114EC1}"/>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37D5460-EBD7-7C46-9AA7-F7C6FD123B0A}"/>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15" name="TextBox 14">
            <a:extLst>
              <a:ext uri="{FF2B5EF4-FFF2-40B4-BE49-F238E27FC236}">
                <a16:creationId xmlns:a16="http://schemas.microsoft.com/office/drawing/2014/main" id="{1C3348C6-511E-1949-BC69-011BF8BDB5F9}"/>
              </a:ext>
            </a:extLst>
          </p:cNvPr>
          <p:cNvSpPr txBox="1"/>
          <p:nvPr userDrawn="1"/>
        </p:nvSpPr>
        <p:spPr>
          <a:xfrm>
            <a:off x="2873308" y="6240016"/>
            <a:ext cx="1160895"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4"/>
            <a:ext cx="2844799" cy="365125"/>
          </a:xfrm>
        </p:spPr>
        <p:txBody>
          <a:bodyPr/>
          <a:lstStyle>
            <a:lvl1pPr>
              <a:defRPr>
                <a:solidFill>
                  <a:schemeClr val="bg1"/>
                </a:solidFill>
              </a:defRPr>
            </a:lvl1pPr>
          </a:lstStyle>
          <a:p>
            <a:fld id="{2A919646-4F5B-2A41-AC5D-0453C62818A6}" type="datetime1">
              <a:rPr lang="en-US" smtClean="0"/>
              <a:t>12/7/18</a:t>
            </a:fld>
            <a:endParaRPr lang="en-US" dirty="0"/>
          </a:p>
        </p:txBody>
      </p:sp>
      <p:sp>
        <p:nvSpPr>
          <p:cNvPr id="6" name="Slide Number Placeholder 5"/>
          <p:cNvSpPr>
            <a:spLocks noGrp="1"/>
          </p:cNvSpPr>
          <p:nvPr>
            <p:ph type="sldNum" sz="quarter" idx="12"/>
          </p:nvPr>
        </p:nvSpPr>
        <p:spPr>
          <a:xfrm>
            <a:off x="10558300" y="6277684"/>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9" name="Straight Connector 8">
            <a:extLst>
              <a:ext uri="{FF2B5EF4-FFF2-40B4-BE49-F238E27FC236}">
                <a16:creationId xmlns:a16="http://schemas.microsoft.com/office/drawing/2014/main" id="{BC52B782-24F0-524B-BBEC-9EC5634F235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tx1"/>
                </a:solidFill>
              </a:rPr>
              <a:t>Executive summary</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tx1"/>
                </a:solidFill>
              </a:rPr>
              <a:t>Business use case</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bg1"/>
                </a:solidFill>
              </a:rPr>
              <a:t>Data &amp; tools</a:t>
            </a:r>
          </a:p>
        </p:txBody>
      </p:sp>
    </p:spTree>
    <p:extLst>
      <p:ext uri="{BB962C8B-B14F-4D97-AF65-F5344CB8AC3E}">
        <p14:creationId xmlns:p14="http://schemas.microsoft.com/office/powerpoint/2010/main" val="25312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165977" y="61777"/>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315594"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211684" y="18319"/>
            <a:ext cx="2119213" cy="369332"/>
          </a:xfrm>
          <a:prstGeom prst="rect">
            <a:avLst/>
          </a:prstGeom>
          <a:noFill/>
        </p:spPr>
        <p:txBody>
          <a:bodyPr wrap="square" rtlCol="0">
            <a:spAutoFit/>
          </a:bodyPr>
          <a:lstStyle/>
          <a:p>
            <a:pPr algn="ctr"/>
            <a:r>
              <a:rPr lang="en-US" dirty="0">
                <a:solidFill>
                  <a:schemeClr val="bg1"/>
                </a:solidFill>
              </a:rPr>
              <a:t>Executive summary</a:t>
            </a:r>
          </a:p>
        </p:txBody>
      </p:sp>
      <p:sp>
        <p:nvSpPr>
          <p:cNvPr id="17" name="Rectangle 16">
            <a:extLst>
              <a:ext uri="{FF2B5EF4-FFF2-40B4-BE49-F238E27FC236}">
                <a16:creationId xmlns:a16="http://schemas.microsoft.com/office/drawing/2014/main" id="{048CEDA1-1D64-324C-A40C-E9AF38E0AEFA}"/>
              </a:ext>
            </a:extLst>
          </p:cNvPr>
          <p:cNvSpPr/>
          <p:nvPr userDrawn="1"/>
        </p:nvSpPr>
        <p:spPr>
          <a:xfrm>
            <a:off x="2584017"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5004815" y="58786"/>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7422855"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9846444" y="85500"/>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A97D02E0-712C-DA49-AFDE-443D66D9C4E5}"/>
              </a:ext>
            </a:extLst>
          </p:cNvPr>
          <p:cNvSpPr txBox="1"/>
          <p:nvPr userDrawn="1"/>
        </p:nvSpPr>
        <p:spPr>
          <a:xfrm>
            <a:off x="2639207" y="13384"/>
            <a:ext cx="2119213" cy="369332"/>
          </a:xfrm>
          <a:prstGeom prst="rect">
            <a:avLst/>
          </a:prstGeom>
          <a:noFill/>
        </p:spPr>
        <p:txBody>
          <a:bodyPr wrap="square" rtlCol="0">
            <a:spAutoFit/>
          </a:bodyPr>
          <a:lstStyle/>
          <a:p>
            <a:pPr algn="ctr"/>
            <a:r>
              <a:rPr lang="en-US" dirty="0">
                <a:solidFill>
                  <a:schemeClr val="tx1"/>
                </a:solidFill>
              </a:rPr>
              <a:t>Business Use Cases</a:t>
            </a:r>
          </a:p>
        </p:txBody>
      </p:sp>
      <p:sp>
        <p:nvSpPr>
          <p:cNvPr id="25" name="TextBox 24">
            <a:extLst>
              <a:ext uri="{FF2B5EF4-FFF2-40B4-BE49-F238E27FC236}">
                <a16:creationId xmlns:a16="http://schemas.microsoft.com/office/drawing/2014/main" id="{D19CC314-A650-414A-B288-00A3C2AB76A4}"/>
              </a:ext>
            </a:extLst>
          </p:cNvPr>
          <p:cNvSpPr txBox="1"/>
          <p:nvPr userDrawn="1"/>
        </p:nvSpPr>
        <p:spPr>
          <a:xfrm>
            <a:off x="5002057" y="4566"/>
            <a:ext cx="2119213" cy="369332"/>
          </a:xfrm>
          <a:prstGeom prst="rect">
            <a:avLst/>
          </a:prstGeom>
          <a:noFill/>
        </p:spPr>
        <p:txBody>
          <a:bodyPr wrap="square" rtlCol="0">
            <a:spAutoFit/>
          </a:bodyPr>
          <a:lstStyle/>
          <a:p>
            <a:pPr algn="ctr"/>
            <a:r>
              <a:rPr lang="en-US" dirty="0">
                <a:solidFill>
                  <a:schemeClr val="tx1"/>
                </a:solidFill>
              </a:rPr>
              <a:t>Data &amp; Tools</a:t>
            </a:r>
          </a:p>
        </p:txBody>
      </p:sp>
      <p:sp>
        <p:nvSpPr>
          <p:cNvPr id="26" name="TextBox 25">
            <a:extLst>
              <a:ext uri="{FF2B5EF4-FFF2-40B4-BE49-F238E27FC236}">
                <a16:creationId xmlns:a16="http://schemas.microsoft.com/office/drawing/2014/main" id="{D4CB929C-B794-174F-8614-79547F8552CD}"/>
              </a:ext>
            </a:extLst>
          </p:cNvPr>
          <p:cNvSpPr txBox="1"/>
          <p:nvPr userDrawn="1"/>
        </p:nvSpPr>
        <p:spPr>
          <a:xfrm>
            <a:off x="7429580" y="26753"/>
            <a:ext cx="2119213" cy="369332"/>
          </a:xfrm>
          <a:prstGeom prst="rect">
            <a:avLst/>
          </a:prstGeom>
          <a:noFill/>
        </p:spPr>
        <p:txBody>
          <a:bodyPr wrap="square" rtlCol="0">
            <a:spAutoFit/>
          </a:bodyPr>
          <a:lstStyle/>
          <a:p>
            <a:pPr algn="ctr"/>
            <a:r>
              <a:rPr lang="en-US" dirty="0">
                <a:solidFill>
                  <a:schemeClr val="tx1"/>
                </a:solidFill>
              </a:rPr>
              <a:t>Data Processing</a:t>
            </a:r>
          </a:p>
        </p:txBody>
      </p:sp>
      <p:sp>
        <p:nvSpPr>
          <p:cNvPr id="27" name="TextBox 26">
            <a:extLst>
              <a:ext uri="{FF2B5EF4-FFF2-40B4-BE49-F238E27FC236}">
                <a16:creationId xmlns:a16="http://schemas.microsoft.com/office/drawing/2014/main" id="{08EB898C-42AE-7245-B4D9-8ACF7DEB9C76}"/>
              </a:ext>
            </a:extLst>
          </p:cNvPr>
          <p:cNvSpPr txBox="1"/>
          <p:nvPr userDrawn="1"/>
        </p:nvSpPr>
        <p:spPr>
          <a:xfrm>
            <a:off x="9861103" y="23964"/>
            <a:ext cx="2212177" cy="369332"/>
          </a:xfrm>
          <a:prstGeom prst="rect">
            <a:avLst/>
          </a:prstGeom>
          <a:noFill/>
        </p:spPr>
        <p:txBody>
          <a:bodyPr wrap="square" rtlCol="0">
            <a:spAutoFit/>
          </a:bodyPr>
          <a:lstStyle/>
          <a:p>
            <a:pPr algn="ctr"/>
            <a:r>
              <a:rPr lang="en-US" dirty="0">
                <a:solidFill>
                  <a:schemeClr val="tx1"/>
                </a:solidFill>
              </a:rPr>
              <a:t>Design Consideration</a:t>
            </a:r>
          </a:p>
        </p:txBody>
      </p:sp>
    </p:spTree>
    <p:extLst>
      <p:ext uri="{BB962C8B-B14F-4D97-AF65-F5344CB8AC3E}">
        <p14:creationId xmlns:p14="http://schemas.microsoft.com/office/powerpoint/2010/main" val="2230603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165977" y="61777"/>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315594"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211684" y="18319"/>
            <a:ext cx="2119213" cy="369332"/>
          </a:xfrm>
          <a:prstGeom prst="rect">
            <a:avLst/>
          </a:prstGeom>
          <a:noFill/>
        </p:spPr>
        <p:txBody>
          <a:bodyPr wrap="square" rtlCol="0">
            <a:spAutoFit/>
          </a:bodyPr>
          <a:lstStyle/>
          <a:p>
            <a:pPr algn="ctr"/>
            <a:r>
              <a:rPr lang="en-US" dirty="0">
                <a:solidFill>
                  <a:schemeClr val="tx1"/>
                </a:solidFill>
              </a:rPr>
              <a:t>Executive summary</a:t>
            </a:r>
          </a:p>
        </p:txBody>
      </p:sp>
      <p:sp>
        <p:nvSpPr>
          <p:cNvPr id="17" name="Rectangle 16">
            <a:extLst>
              <a:ext uri="{FF2B5EF4-FFF2-40B4-BE49-F238E27FC236}">
                <a16:creationId xmlns:a16="http://schemas.microsoft.com/office/drawing/2014/main" id="{048CEDA1-1D64-324C-A40C-E9AF38E0AEFA}"/>
              </a:ext>
            </a:extLst>
          </p:cNvPr>
          <p:cNvSpPr/>
          <p:nvPr userDrawn="1"/>
        </p:nvSpPr>
        <p:spPr>
          <a:xfrm>
            <a:off x="2584017"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5004815" y="58786"/>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7422855"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9846444" y="85500"/>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A97D02E0-712C-DA49-AFDE-443D66D9C4E5}"/>
              </a:ext>
            </a:extLst>
          </p:cNvPr>
          <p:cNvSpPr txBox="1"/>
          <p:nvPr userDrawn="1"/>
        </p:nvSpPr>
        <p:spPr>
          <a:xfrm>
            <a:off x="2639207" y="13384"/>
            <a:ext cx="2119213" cy="369332"/>
          </a:xfrm>
          <a:prstGeom prst="rect">
            <a:avLst/>
          </a:prstGeom>
          <a:noFill/>
        </p:spPr>
        <p:txBody>
          <a:bodyPr wrap="square" rtlCol="0">
            <a:spAutoFit/>
          </a:bodyPr>
          <a:lstStyle/>
          <a:p>
            <a:pPr algn="ctr"/>
            <a:r>
              <a:rPr lang="en-US" dirty="0">
                <a:solidFill>
                  <a:schemeClr val="bg1"/>
                </a:solidFill>
              </a:rPr>
              <a:t>Business Use Cases</a:t>
            </a:r>
          </a:p>
        </p:txBody>
      </p:sp>
      <p:sp>
        <p:nvSpPr>
          <p:cNvPr id="25" name="TextBox 24">
            <a:extLst>
              <a:ext uri="{FF2B5EF4-FFF2-40B4-BE49-F238E27FC236}">
                <a16:creationId xmlns:a16="http://schemas.microsoft.com/office/drawing/2014/main" id="{D19CC314-A650-414A-B288-00A3C2AB76A4}"/>
              </a:ext>
            </a:extLst>
          </p:cNvPr>
          <p:cNvSpPr txBox="1"/>
          <p:nvPr userDrawn="1"/>
        </p:nvSpPr>
        <p:spPr>
          <a:xfrm>
            <a:off x="5002057" y="4566"/>
            <a:ext cx="2119213" cy="369332"/>
          </a:xfrm>
          <a:prstGeom prst="rect">
            <a:avLst/>
          </a:prstGeom>
          <a:noFill/>
        </p:spPr>
        <p:txBody>
          <a:bodyPr wrap="square" rtlCol="0">
            <a:spAutoFit/>
          </a:bodyPr>
          <a:lstStyle/>
          <a:p>
            <a:pPr algn="ctr"/>
            <a:r>
              <a:rPr lang="en-US" dirty="0">
                <a:solidFill>
                  <a:schemeClr val="tx1"/>
                </a:solidFill>
              </a:rPr>
              <a:t>Data &amp; Tools</a:t>
            </a:r>
          </a:p>
        </p:txBody>
      </p:sp>
      <p:sp>
        <p:nvSpPr>
          <p:cNvPr id="26" name="TextBox 25">
            <a:extLst>
              <a:ext uri="{FF2B5EF4-FFF2-40B4-BE49-F238E27FC236}">
                <a16:creationId xmlns:a16="http://schemas.microsoft.com/office/drawing/2014/main" id="{D4CB929C-B794-174F-8614-79547F8552CD}"/>
              </a:ext>
            </a:extLst>
          </p:cNvPr>
          <p:cNvSpPr txBox="1"/>
          <p:nvPr userDrawn="1"/>
        </p:nvSpPr>
        <p:spPr>
          <a:xfrm>
            <a:off x="7429580" y="26753"/>
            <a:ext cx="2119213" cy="369332"/>
          </a:xfrm>
          <a:prstGeom prst="rect">
            <a:avLst/>
          </a:prstGeom>
          <a:noFill/>
        </p:spPr>
        <p:txBody>
          <a:bodyPr wrap="square" rtlCol="0">
            <a:spAutoFit/>
          </a:bodyPr>
          <a:lstStyle/>
          <a:p>
            <a:pPr algn="ctr"/>
            <a:r>
              <a:rPr lang="en-US" dirty="0">
                <a:solidFill>
                  <a:schemeClr val="tx1"/>
                </a:solidFill>
              </a:rPr>
              <a:t>Data Processing</a:t>
            </a:r>
          </a:p>
        </p:txBody>
      </p:sp>
      <p:sp>
        <p:nvSpPr>
          <p:cNvPr id="27" name="TextBox 26">
            <a:extLst>
              <a:ext uri="{FF2B5EF4-FFF2-40B4-BE49-F238E27FC236}">
                <a16:creationId xmlns:a16="http://schemas.microsoft.com/office/drawing/2014/main" id="{08EB898C-42AE-7245-B4D9-8ACF7DEB9C76}"/>
              </a:ext>
            </a:extLst>
          </p:cNvPr>
          <p:cNvSpPr txBox="1"/>
          <p:nvPr userDrawn="1"/>
        </p:nvSpPr>
        <p:spPr>
          <a:xfrm>
            <a:off x="9861103" y="23964"/>
            <a:ext cx="2212177" cy="369332"/>
          </a:xfrm>
          <a:prstGeom prst="rect">
            <a:avLst/>
          </a:prstGeom>
          <a:noFill/>
        </p:spPr>
        <p:txBody>
          <a:bodyPr wrap="square" rtlCol="0">
            <a:spAutoFit/>
          </a:bodyPr>
          <a:lstStyle/>
          <a:p>
            <a:pPr algn="ctr"/>
            <a:r>
              <a:rPr lang="en-US" dirty="0">
                <a:solidFill>
                  <a:schemeClr val="tx1"/>
                </a:solidFill>
              </a:rPr>
              <a:t>Design Consideration</a:t>
            </a:r>
          </a:p>
        </p:txBody>
      </p:sp>
    </p:spTree>
    <p:extLst>
      <p:ext uri="{BB962C8B-B14F-4D97-AF65-F5344CB8AC3E}">
        <p14:creationId xmlns:p14="http://schemas.microsoft.com/office/powerpoint/2010/main" val="181528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165977" y="61777"/>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315594"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211684" y="18319"/>
            <a:ext cx="2119213" cy="369332"/>
          </a:xfrm>
          <a:prstGeom prst="rect">
            <a:avLst/>
          </a:prstGeom>
          <a:noFill/>
        </p:spPr>
        <p:txBody>
          <a:bodyPr wrap="square" rtlCol="0">
            <a:spAutoFit/>
          </a:bodyPr>
          <a:lstStyle/>
          <a:p>
            <a:pPr algn="ctr"/>
            <a:r>
              <a:rPr lang="en-US" dirty="0">
                <a:solidFill>
                  <a:schemeClr val="tx1"/>
                </a:solidFill>
              </a:rPr>
              <a:t>Executive summary</a:t>
            </a:r>
          </a:p>
        </p:txBody>
      </p:sp>
      <p:sp>
        <p:nvSpPr>
          <p:cNvPr id="17" name="Rectangle 16">
            <a:extLst>
              <a:ext uri="{FF2B5EF4-FFF2-40B4-BE49-F238E27FC236}">
                <a16:creationId xmlns:a16="http://schemas.microsoft.com/office/drawing/2014/main" id="{048CEDA1-1D64-324C-A40C-E9AF38E0AEFA}"/>
              </a:ext>
            </a:extLst>
          </p:cNvPr>
          <p:cNvSpPr/>
          <p:nvPr userDrawn="1"/>
        </p:nvSpPr>
        <p:spPr>
          <a:xfrm>
            <a:off x="2584017"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5004815" y="58786"/>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7422855"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9846444" y="85500"/>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A97D02E0-712C-DA49-AFDE-443D66D9C4E5}"/>
              </a:ext>
            </a:extLst>
          </p:cNvPr>
          <p:cNvSpPr txBox="1"/>
          <p:nvPr userDrawn="1"/>
        </p:nvSpPr>
        <p:spPr>
          <a:xfrm>
            <a:off x="2639207" y="13384"/>
            <a:ext cx="2119213" cy="369332"/>
          </a:xfrm>
          <a:prstGeom prst="rect">
            <a:avLst/>
          </a:prstGeom>
          <a:noFill/>
        </p:spPr>
        <p:txBody>
          <a:bodyPr wrap="square" rtlCol="0">
            <a:spAutoFit/>
          </a:bodyPr>
          <a:lstStyle/>
          <a:p>
            <a:pPr algn="ctr"/>
            <a:r>
              <a:rPr lang="en-US" dirty="0">
                <a:solidFill>
                  <a:schemeClr val="tx1"/>
                </a:solidFill>
              </a:rPr>
              <a:t>Business Use Cases</a:t>
            </a:r>
          </a:p>
        </p:txBody>
      </p:sp>
      <p:sp>
        <p:nvSpPr>
          <p:cNvPr id="25" name="TextBox 24">
            <a:extLst>
              <a:ext uri="{FF2B5EF4-FFF2-40B4-BE49-F238E27FC236}">
                <a16:creationId xmlns:a16="http://schemas.microsoft.com/office/drawing/2014/main" id="{D19CC314-A650-414A-B288-00A3C2AB76A4}"/>
              </a:ext>
            </a:extLst>
          </p:cNvPr>
          <p:cNvSpPr txBox="1"/>
          <p:nvPr userDrawn="1"/>
        </p:nvSpPr>
        <p:spPr>
          <a:xfrm>
            <a:off x="5002057" y="4566"/>
            <a:ext cx="2119213" cy="369332"/>
          </a:xfrm>
          <a:prstGeom prst="rect">
            <a:avLst/>
          </a:prstGeom>
          <a:noFill/>
        </p:spPr>
        <p:txBody>
          <a:bodyPr wrap="square" rtlCol="0">
            <a:spAutoFit/>
          </a:bodyPr>
          <a:lstStyle/>
          <a:p>
            <a:pPr algn="ctr"/>
            <a:r>
              <a:rPr lang="en-US" dirty="0">
                <a:solidFill>
                  <a:schemeClr val="bg1"/>
                </a:solidFill>
              </a:rPr>
              <a:t>Data &amp; Tools</a:t>
            </a:r>
          </a:p>
        </p:txBody>
      </p:sp>
      <p:sp>
        <p:nvSpPr>
          <p:cNvPr id="26" name="TextBox 25">
            <a:extLst>
              <a:ext uri="{FF2B5EF4-FFF2-40B4-BE49-F238E27FC236}">
                <a16:creationId xmlns:a16="http://schemas.microsoft.com/office/drawing/2014/main" id="{D4CB929C-B794-174F-8614-79547F8552CD}"/>
              </a:ext>
            </a:extLst>
          </p:cNvPr>
          <p:cNvSpPr txBox="1"/>
          <p:nvPr userDrawn="1"/>
        </p:nvSpPr>
        <p:spPr>
          <a:xfrm>
            <a:off x="7429580" y="26753"/>
            <a:ext cx="2119213" cy="369332"/>
          </a:xfrm>
          <a:prstGeom prst="rect">
            <a:avLst/>
          </a:prstGeom>
          <a:noFill/>
        </p:spPr>
        <p:txBody>
          <a:bodyPr wrap="square" rtlCol="0">
            <a:spAutoFit/>
          </a:bodyPr>
          <a:lstStyle/>
          <a:p>
            <a:pPr algn="ctr"/>
            <a:r>
              <a:rPr lang="en-US" dirty="0">
                <a:solidFill>
                  <a:schemeClr val="tx1"/>
                </a:solidFill>
              </a:rPr>
              <a:t>Data Processing</a:t>
            </a:r>
          </a:p>
        </p:txBody>
      </p:sp>
      <p:sp>
        <p:nvSpPr>
          <p:cNvPr id="27" name="TextBox 26">
            <a:extLst>
              <a:ext uri="{FF2B5EF4-FFF2-40B4-BE49-F238E27FC236}">
                <a16:creationId xmlns:a16="http://schemas.microsoft.com/office/drawing/2014/main" id="{08EB898C-42AE-7245-B4D9-8ACF7DEB9C76}"/>
              </a:ext>
            </a:extLst>
          </p:cNvPr>
          <p:cNvSpPr txBox="1"/>
          <p:nvPr userDrawn="1"/>
        </p:nvSpPr>
        <p:spPr>
          <a:xfrm>
            <a:off x="9861103" y="23964"/>
            <a:ext cx="2212177" cy="369332"/>
          </a:xfrm>
          <a:prstGeom prst="rect">
            <a:avLst/>
          </a:prstGeom>
          <a:noFill/>
        </p:spPr>
        <p:txBody>
          <a:bodyPr wrap="square" rtlCol="0">
            <a:spAutoFit/>
          </a:bodyPr>
          <a:lstStyle/>
          <a:p>
            <a:pPr algn="ctr"/>
            <a:r>
              <a:rPr lang="en-US" dirty="0">
                <a:solidFill>
                  <a:schemeClr val="tx1"/>
                </a:solidFill>
              </a:rPr>
              <a:t>Design Consideration</a:t>
            </a:r>
          </a:p>
        </p:txBody>
      </p:sp>
    </p:spTree>
    <p:extLst>
      <p:ext uri="{BB962C8B-B14F-4D97-AF65-F5344CB8AC3E}">
        <p14:creationId xmlns:p14="http://schemas.microsoft.com/office/powerpoint/2010/main" val="158992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873308" y="6240016"/>
            <a:ext cx="116089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Spotify Chart</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31470FD9-2680-0241-96D3-B2AC2A836AFF}" type="datetime1">
              <a:rPr lang="en-US" smtClean="0"/>
              <a:t>12/7/18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165977" y="61777"/>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315594"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211684" y="18319"/>
            <a:ext cx="2119213" cy="369332"/>
          </a:xfrm>
          <a:prstGeom prst="rect">
            <a:avLst/>
          </a:prstGeom>
          <a:noFill/>
        </p:spPr>
        <p:txBody>
          <a:bodyPr wrap="square" rtlCol="0">
            <a:spAutoFit/>
          </a:bodyPr>
          <a:lstStyle/>
          <a:p>
            <a:pPr algn="ctr"/>
            <a:r>
              <a:rPr lang="en-US" dirty="0">
                <a:solidFill>
                  <a:schemeClr val="tx1"/>
                </a:solidFill>
              </a:rPr>
              <a:t>Executive summary</a:t>
            </a:r>
          </a:p>
        </p:txBody>
      </p:sp>
      <p:sp>
        <p:nvSpPr>
          <p:cNvPr id="17" name="Rectangle 16">
            <a:extLst>
              <a:ext uri="{FF2B5EF4-FFF2-40B4-BE49-F238E27FC236}">
                <a16:creationId xmlns:a16="http://schemas.microsoft.com/office/drawing/2014/main" id="{048CEDA1-1D64-324C-A40C-E9AF38E0AEFA}"/>
              </a:ext>
            </a:extLst>
          </p:cNvPr>
          <p:cNvSpPr/>
          <p:nvPr userDrawn="1"/>
        </p:nvSpPr>
        <p:spPr>
          <a:xfrm>
            <a:off x="2584017"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6EF65-7049-4343-83C8-9EFC66206D00}"/>
              </a:ext>
            </a:extLst>
          </p:cNvPr>
          <p:cNvSpPr/>
          <p:nvPr userDrawn="1"/>
        </p:nvSpPr>
        <p:spPr>
          <a:xfrm>
            <a:off x="5004815" y="58786"/>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CFD0844-AC8A-2447-8E15-AC34A29A7FFD}"/>
              </a:ext>
            </a:extLst>
          </p:cNvPr>
          <p:cNvSpPr/>
          <p:nvPr userDrawn="1"/>
        </p:nvSpPr>
        <p:spPr>
          <a:xfrm>
            <a:off x="7422855" y="68519"/>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F72E023-59A8-0F4E-A7A9-59BD86F83C93}"/>
              </a:ext>
            </a:extLst>
          </p:cNvPr>
          <p:cNvSpPr/>
          <p:nvPr userDrawn="1"/>
        </p:nvSpPr>
        <p:spPr>
          <a:xfrm>
            <a:off x="9846444" y="85500"/>
            <a:ext cx="2226836"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A97D02E0-712C-DA49-AFDE-443D66D9C4E5}"/>
              </a:ext>
            </a:extLst>
          </p:cNvPr>
          <p:cNvSpPr txBox="1"/>
          <p:nvPr userDrawn="1"/>
        </p:nvSpPr>
        <p:spPr>
          <a:xfrm>
            <a:off x="2639207" y="13384"/>
            <a:ext cx="2119213" cy="369332"/>
          </a:xfrm>
          <a:prstGeom prst="rect">
            <a:avLst/>
          </a:prstGeom>
          <a:noFill/>
        </p:spPr>
        <p:txBody>
          <a:bodyPr wrap="square" rtlCol="0">
            <a:spAutoFit/>
          </a:bodyPr>
          <a:lstStyle/>
          <a:p>
            <a:pPr algn="ctr"/>
            <a:r>
              <a:rPr lang="en-US" dirty="0">
                <a:solidFill>
                  <a:schemeClr val="tx1"/>
                </a:solidFill>
              </a:rPr>
              <a:t>Business Use Cases</a:t>
            </a:r>
          </a:p>
        </p:txBody>
      </p:sp>
      <p:sp>
        <p:nvSpPr>
          <p:cNvPr id="25" name="TextBox 24">
            <a:extLst>
              <a:ext uri="{FF2B5EF4-FFF2-40B4-BE49-F238E27FC236}">
                <a16:creationId xmlns:a16="http://schemas.microsoft.com/office/drawing/2014/main" id="{D19CC314-A650-414A-B288-00A3C2AB76A4}"/>
              </a:ext>
            </a:extLst>
          </p:cNvPr>
          <p:cNvSpPr txBox="1"/>
          <p:nvPr userDrawn="1"/>
        </p:nvSpPr>
        <p:spPr>
          <a:xfrm>
            <a:off x="5002057" y="4566"/>
            <a:ext cx="2119213" cy="369332"/>
          </a:xfrm>
          <a:prstGeom prst="rect">
            <a:avLst/>
          </a:prstGeom>
          <a:noFill/>
        </p:spPr>
        <p:txBody>
          <a:bodyPr wrap="square" rtlCol="0">
            <a:spAutoFit/>
          </a:bodyPr>
          <a:lstStyle/>
          <a:p>
            <a:pPr algn="ctr"/>
            <a:r>
              <a:rPr lang="en-US" dirty="0">
                <a:solidFill>
                  <a:schemeClr val="tx1"/>
                </a:solidFill>
              </a:rPr>
              <a:t>Data &amp; Tools</a:t>
            </a:r>
          </a:p>
        </p:txBody>
      </p:sp>
      <p:sp>
        <p:nvSpPr>
          <p:cNvPr id="26" name="TextBox 25">
            <a:extLst>
              <a:ext uri="{FF2B5EF4-FFF2-40B4-BE49-F238E27FC236}">
                <a16:creationId xmlns:a16="http://schemas.microsoft.com/office/drawing/2014/main" id="{D4CB929C-B794-174F-8614-79547F8552CD}"/>
              </a:ext>
            </a:extLst>
          </p:cNvPr>
          <p:cNvSpPr txBox="1"/>
          <p:nvPr userDrawn="1"/>
        </p:nvSpPr>
        <p:spPr>
          <a:xfrm>
            <a:off x="7429580" y="26753"/>
            <a:ext cx="2119213" cy="369332"/>
          </a:xfrm>
          <a:prstGeom prst="rect">
            <a:avLst/>
          </a:prstGeom>
          <a:noFill/>
        </p:spPr>
        <p:txBody>
          <a:bodyPr wrap="square" rtlCol="0">
            <a:spAutoFit/>
          </a:bodyPr>
          <a:lstStyle/>
          <a:p>
            <a:pPr algn="ctr"/>
            <a:r>
              <a:rPr lang="en-US" dirty="0">
                <a:solidFill>
                  <a:schemeClr val="bg1"/>
                </a:solidFill>
              </a:rPr>
              <a:t>Data Processing</a:t>
            </a:r>
          </a:p>
        </p:txBody>
      </p:sp>
      <p:sp>
        <p:nvSpPr>
          <p:cNvPr id="27" name="TextBox 26">
            <a:extLst>
              <a:ext uri="{FF2B5EF4-FFF2-40B4-BE49-F238E27FC236}">
                <a16:creationId xmlns:a16="http://schemas.microsoft.com/office/drawing/2014/main" id="{08EB898C-42AE-7245-B4D9-8ACF7DEB9C76}"/>
              </a:ext>
            </a:extLst>
          </p:cNvPr>
          <p:cNvSpPr txBox="1"/>
          <p:nvPr userDrawn="1"/>
        </p:nvSpPr>
        <p:spPr>
          <a:xfrm>
            <a:off x="9861103" y="23964"/>
            <a:ext cx="2212177" cy="369332"/>
          </a:xfrm>
          <a:prstGeom prst="rect">
            <a:avLst/>
          </a:prstGeom>
          <a:noFill/>
        </p:spPr>
        <p:txBody>
          <a:bodyPr wrap="square" rtlCol="0">
            <a:spAutoFit/>
          </a:bodyPr>
          <a:lstStyle/>
          <a:p>
            <a:pPr algn="ctr"/>
            <a:r>
              <a:rPr lang="en-US" dirty="0">
                <a:solidFill>
                  <a:schemeClr val="tx1"/>
                </a:solidFill>
              </a:rPr>
              <a:t>Design Consideration</a:t>
            </a:r>
          </a:p>
        </p:txBody>
      </p:sp>
    </p:spTree>
    <p:extLst>
      <p:ext uri="{BB962C8B-B14F-4D97-AF65-F5344CB8AC3E}">
        <p14:creationId xmlns:p14="http://schemas.microsoft.com/office/powerpoint/2010/main" val="320165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5462578-2B28-FC45-8C8C-8CD2FC0F654E}" type="datetime1">
              <a:rPr lang="en-US" smtClean="0"/>
              <a:t>12/7/18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2215216822"/>
      </p:ext>
    </p:extLst>
  </p:cSld>
  <p:clrMap bg1="lt1" tx1="dk1" bg2="lt2" tx2="dk2" accent1="accent1" accent2="accent2" accent3="accent3" accent4="accent4" accent5="accent5" accent6="accent6" hlink="hlink" folHlink="folHlink"/>
  <p:sldLayoutIdLst>
    <p:sldLayoutId id="2147484044" r:id="rId1"/>
    <p:sldLayoutId id="2147484061" r:id="rId2"/>
    <p:sldLayoutId id="2147484045" r:id="rId3"/>
    <p:sldLayoutId id="2147484058" r:id="rId4"/>
    <p:sldLayoutId id="2147484056" r:id="rId5"/>
    <p:sldLayoutId id="2147484062" r:id="rId6"/>
    <p:sldLayoutId id="2147484063" r:id="rId7"/>
    <p:sldLayoutId id="2147484064" r:id="rId8"/>
    <p:sldLayoutId id="2147484065" r:id="rId9"/>
    <p:sldLayoutId id="2147484066" r:id="rId10"/>
    <p:sldLayoutId id="2147484068" r:id="rId11"/>
    <p:sldLayoutId id="2147484069" r:id="rId12"/>
    <p:sldLayoutId id="2147484070" r:id="rId13"/>
    <p:sldLayoutId id="2147484071" r:id="rId14"/>
    <p:sldLayoutId id="2147484072" r:id="rId15"/>
    <p:sldLayoutId id="2147484073" r:id="rId16"/>
    <p:sldLayoutId id="2147484074" r:id="rId17"/>
    <p:sldLayoutId id="2147484067" r:id="rId18"/>
    <p:sldLayoutId id="2147484046" r:id="rId19"/>
    <p:sldLayoutId id="2147484047" r:id="rId20"/>
    <p:sldLayoutId id="2147484048" r:id="rId21"/>
  </p:sldLayoutIdLst>
  <p:hf hdr="0" ftr="0" dt="0"/>
  <p:txStyles>
    <p:title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nbc.com/2018/01/26/how-spotify-apple-music-can-pay-musicians-more-commentary.html" TargetMode="Externa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mp"/><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hyperlink" Target="https://www.ticketcity.com/" TargetMode="External"/><Relationship Id="rId3" Type="http://schemas.openxmlformats.org/officeDocument/2006/relationships/hyperlink" Target="https://www.cnbc.com/2018/01/26/how-spotify-apple-music-can-pay-musicians-more-commentary.html" TargetMode="External"/><Relationship Id="rId7" Type="http://schemas.openxmlformats.org/officeDocument/2006/relationships/hyperlink" Target="https://www.billboard.com/charts/billboard-200" TargetMode="External"/><Relationship Id="rId2" Type="http://schemas.openxmlformats.org/officeDocument/2006/relationships/hyperlink" Target="https://www.statista.com/chart/15697/spotify-user-growth/" TargetMode="External"/><Relationship Id="rId1" Type="http://schemas.openxmlformats.org/officeDocument/2006/relationships/slideLayout" Target="../slideLayouts/slideLayout17.xml"/><Relationship Id="rId6" Type="http://schemas.openxmlformats.org/officeDocument/2006/relationships/hyperlink" Target="https://www.spotify.com/ca-en/" TargetMode="External"/><Relationship Id="rId5" Type="http://schemas.openxmlformats.org/officeDocument/2006/relationships/hyperlink" Target="https://www.spotify.com/us/" TargetMode="External"/><Relationship Id="rId10" Type="http://schemas.openxmlformats.org/officeDocument/2006/relationships/hyperlink" Target="https://facebook.github.io/prophet/docs/quick_start.html#r-api" TargetMode="External"/><Relationship Id="rId4" Type="http://schemas.openxmlformats.org/officeDocument/2006/relationships/hyperlink" Target="https://www.wikipedia.org/" TargetMode="External"/><Relationship Id="rId9" Type="http://schemas.openxmlformats.org/officeDocument/2006/relationships/hyperlink" Target="http://www.azlyrics.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803D-6A6A-9A45-BD9E-56120DE45568}"/>
              </a:ext>
            </a:extLst>
          </p:cNvPr>
          <p:cNvSpPr>
            <a:spLocks noGrp="1"/>
          </p:cNvSpPr>
          <p:nvPr>
            <p:ph type="ctrTitle"/>
          </p:nvPr>
        </p:nvSpPr>
        <p:spPr/>
        <p:txBody>
          <a:bodyPr/>
          <a:lstStyle/>
          <a:p>
            <a:r>
              <a:rPr lang="en-US" dirty="0"/>
              <a:t>Database project: Spotify Analysis </a:t>
            </a:r>
          </a:p>
        </p:txBody>
      </p:sp>
      <p:sp>
        <p:nvSpPr>
          <p:cNvPr id="3" name="Subtitle 2">
            <a:extLst>
              <a:ext uri="{FF2B5EF4-FFF2-40B4-BE49-F238E27FC236}">
                <a16:creationId xmlns:a16="http://schemas.microsoft.com/office/drawing/2014/main" id="{27B25760-6F9D-344D-8CA5-CE0B3CF505F1}"/>
              </a:ext>
            </a:extLst>
          </p:cNvPr>
          <p:cNvSpPr>
            <a:spLocks noGrp="1"/>
          </p:cNvSpPr>
          <p:nvPr>
            <p:ph type="subTitle" idx="1"/>
          </p:nvPr>
        </p:nvSpPr>
        <p:spPr>
          <a:xfrm>
            <a:off x="581194" y="2495446"/>
            <a:ext cx="1651643" cy="375346"/>
          </a:xfrm>
        </p:spPr>
        <p:txBody>
          <a:bodyPr/>
          <a:lstStyle/>
          <a:p>
            <a:r>
              <a:rPr lang="en-US" dirty="0"/>
              <a:t>12/07/2018</a:t>
            </a:r>
          </a:p>
        </p:txBody>
      </p:sp>
      <p:sp>
        <p:nvSpPr>
          <p:cNvPr id="4" name="Slide Number Placeholder 3">
            <a:extLst>
              <a:ext uri="{FF2B5EF4-FFF2-40B4-BE49-F238E27FC236}">
                <a16:creationId xmlns:a16="http://schemas.microsoft.com/office/drawing/2014/main" id="{D4A42883-AB4D-D440-A701-19DBC132551D}"/>
              </a:ext>
            </a:extLst>
          </p:cNvPr>
          <p:cNvSpPr>
            <a:spLocks noGrp="1"/>
          </p:cNvSpPr>
          <p:nvPr>
            <p:ph type="sldNum" sz="quarter" idx="12"/>
          </p:nvPr>
        </p:nvSpPr>
        <p:spPr/>
        <p:txBody>
          <a:bodyPr/>
          <a:lstStyle/>
          <a:p>
            <a:fld id="{0E2569AF-13DA-8049-ADE9-69C8A5EA332C}" type="slidenum">
              <a:rPr lang="en-US" smtClean="0"/>
              <a:pPr/>
              <a:t>1</a:t>
            </a:fld>
            <a:endParaRPr lang="en-US"/>
          </a:p>
        </p:txBody>
      </p:sp>
      <p:sp>
        <p:nvSpPr>
          <p:cNvPr id="5" name="TextBox 4">
            <a:extLst>
              <a:ext uri="{FF2B5EF4-FFF2-40B4-BE49-F238E27FC236}">
                <a16:creationId xmlns:a16="http://schemas.microsoft.com/office/drawing/2014/main" id="{3AA38EE2-F61B-DD48-9C9F-F3B4EA53A1A1}"/>
              </a:ext>
            </a:extLst>
          </p:cNvPr>
          <p:cNvSpPr txBox="1"/>
          <p:nvPr/>
        </p:nvSpPr>
        <p:spPr>
          <a:xfrm>
            <a:off x="425301" y="4020067"/>
            <a:ext cx="5849102" cy="1477328"/>
          </a:xfrm>
          <a:prstGeom prst="rect">
            <a:avLst/>
          </a:prstGeom>
          <a:noFill/>
        </p:spPr>
        <p:txBody>
          <a:bodyPr wrap="none" rtlCol="0">
            <a:spAutoFit/>
          </a:bodyPr>
          <a:lstStyle/>
          <a:p>
            <a:pPr algn="ctr"/>
            <a:r>
              <a:rPr lang="en-US" sz="3000" dirty="0">
                <a:solidFill>
                  <a:schemeClr val="bg1"/>
                </a:solidFill>
              </a:rPr>
              <a:t>DATA ENGINEERING PLATFORMS</a:t>
            </a:r>
          </a:p>
          <a:p>
            <a:pPr algn="ctr"/>
            <a:r>
              <a:rPr lang="en-US" sz="3000" dirty="0" err="1">
                <a:solidFill>
                  <a:schemeClr val="bg1"/>
                </a:solidFill>
              </a:rPr>
              <a:t>MScA</a:t>
            </a:r>
            <a:r>
              <a:rPr lang="en-US" sz="3000" dirty="0">
                <a:solidFill>
                  <a:schemeClr val="bg1"/>
                </a:solidFill>
              </a:rPr>
              <a:t> 31012 </a:t>
            </a:r>
          </a:p>
          <a:p>
            <a:pPr algn="ctr"/>
            <a:r>
              <a:rPr lang="en-US" sz="3000" dirty="0">
                <a:solidFill>
                  <a:schemeClr val="bg1"/>
                </a:solidFill>
              </a:rPr>
              <a:t>FRIDAY6_9GROUP1</a:t>
            </a:r>
          </a:p>
        </p:txBody>
      </p:sp>
      <p:sp>
        <p:nvSpPr>
          <p:cNvPr id="6" name="TextBox 5">
            <a:extLst>
              <a:ext uri="{FF2B5EF4-FFF2-40B4-BE49-F238E27FC236}">
                <a16:creationId xmlns:a16="http://schemas.microsoft.com/office/drawing/2014/main" id="{0ECD7F8D-E044-7F4E-AA8F-5A7CDCB65FE3}"/>
              </a:ext>
            </a:extLst>
          </p:cNvPr>
          <p:cNvSpPr txBox="1"/>
          <p:nvPr/>
        </p:nvSpPr>
        <p:spPr>
          <a:xfrm>
            <a:off x="7608457" y="4135483"/>
            <a:ext cx="3458063" cy="1246495"/>
          </a:xfrm>
          <a:prstGeom prst="rect">
            <a:avLst/>
          </a:prstGeom>
          <a:noFill/>
        </p:spPr>
        <p:txBody>
          <a:bodyPr wrap="none" rtlCol="0">
            <a:spAutoFit/>
          </a:bodyPr>
          <a:lstStyle/>
          <a:p>
            <a:pPr algn="ctr"/>
            <a:r>
              <a:rPr lang="en-US" sz="2500" dirty="0">
                <a:solidFill>
                  <a:schemeClr val="bg1"/>
                </a:solidFill>
              </a:rPr>
              <a:t>Team members:</a:t>
            </a:r>
          </a:p>
          <a:p>
            <a:pPr algn="ctr"/>
            <a:r>
              <a:rPr lang="en-US" sz="2500" dirty="0">
                <a:solidFill>
                  <a:schemeClr val="bg1"/>
                </a:solidFill>
              </a:rPr>
              <a:t>Jorge Argueta | Anh Phan</a:t>
            </a:r>
          </a:p>
          <a:p>
            <a:pPr algn="ctr"/>
            <a:r>
              <a:rPr lang="en-US" sz="2500" dirty="0" err="1">
                <a:solidFill>
                  <a:schemeClr val="bg1"/>
                </a:solidFill>
              </a:rPr>
              <a:t>Weihuang</a:t>
            </a:r>
            <a:r>
              <a:rPr lang="en-US" sz="2500" dirty="0">
                <a:solidFill>
                  <a:schemeClr val="bg1"/>
                </a:solidFill>
              </a:rPr>
              <a:t> </a:t>
            </a:r>
            <a:r>
              <a:rPr lang="en-US" sz="2500" dirty="0" err="1">
                <a:solidFill>
                  <a:schemeClr val="bg1"/>
                </a:solidFill>
              </a:rPr>
              <a:t>Xie</a:t>
            </a:r>
            <a:r>
              <a:rPr lang="en-US" sz="2500" dirty="0">
                <a:solidFill>
                  <a:schemeClr val="bg1"/>
                </a:solidFill>
              </a:rPr>
              <a:t> | </a:t>
            </a:r>
            <a:r>
              <a:rPr lang="en-US" sz="2500" dirty="0" err="1">
                <a:solidFill>
                  <a:schemeClr val="bg1"/>
                </a:solidFill>
              </a:rPr>
              <a:t>Jihun</a:t>
            </a:r>
            <a:r>
              <a:rPr lang="en-US" sz="2500" dirty="0">
                <a:solidFill>
                  <a:schemeClr val="bg1"/>
                </a:solidFill>
              </a:rPr>
              <a:t> Lee</a:t>
            </a:r>
          </a:p>
        </p:txBody>
      </p:sp>
    </p:spTree>
    <p:extLst>
      <p:ext uri="{BB962C8B-B14F-4D97-AF65-F5344CB8AC3E}">
        <p14:creationId xmlns:p14="http://schemas.microsoft.com/office/powerpoint/2010/main" val="313031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5FBF83-FF26-6946-AB0D-AE0DFD9963FD}"/>
              </a:ext>
            </a:extLst>
          </p:cNvPr>
          <p:cNvSpPr txBox="1"/>
          <p:nvPr/>
        </p:nvSpPr>
        <p:spPr>
          <a:xfrm>
            <a:off x="742845" y="950490"/>
            <a:ext cx="3033249" cy="3856229"/>
          </a:xfrm>
          <a:prstGeom prst="rect">
            <a:avLst/>
          </a:prstGeom>
        </p:spPr>
        <p:txBody>
          <a:bodyPr vert="horz" lIns="91440" tIns="45720" rIns="91440" bIns="45720" rtlCol="0" anchor="t">
            <a:noAutofit/>
          </a:bodyPr>
          <a:lstStyle/>
          <a:p>
            <a:pPr marL="171450" indent="-171450" defTabSz="457200">
              <a:lnSpc>
                <a:spcPct val="90000"/>
              </a:lnSpc>
              <a:spcBef>
                <a:spcPct val="20000"/>
              </a:spcBef>
              <a:spcAft>
                <a:spcPts val="600"/>
              </a:spcAft>
              <a:buClr>
                <a:schemeClr val="tx1"/>
              </a:buClr>
              <a:buSzPct val="92000"/>
              <a:buFont typeface="Wingdings" pitchFamily="2" charset="2"/>
              <a:buChar char="Ø"/>
            </a:pPr>
            <a:r>
              <a:rPr lang="en-US" sz="1600" dirty="0"/>
              <a:t>Beginning with 4 main tables:  artist, albums, Spotify, concerts.</a:t>
            </a:r>
          </a:p>
          <a:p>
            <a:pPr marL="171450" indent="-171450" defTabSz="457200">
              <a:lnSpc>
                <a:spcPct val="90000"/>
              </a:lnSpc>
              <a:spcBef>
                <a:spcPct val="20000"/>
              </a:spcBef>
              <a:spcAft>
                <a:spcPts val="600"/>
              </a:spcAft>
              <a:buClr>
                <a:schemeClr val="tx1"/>
              </a:buClr>
              <a:buSzPct val="92000"/>
              <a:buFont typeface="Wingdings" pitchFamily="2" charset="2"/>
              <a:buChar char="Ø"/>
            </a:pPr>
            <a:r>
              <a:rPr lang="en-US" sz="1600" dirty="0"/>
              <a:t>After normalization, we have extra tables – tracks, country, state and date, adding up to 8 tables. We combined all tracks in Spotify and put it in Tracks table, combined all artists from Spotify and albums table to artists table. </a:t>
            </a:r>
          </a:p>
          <a:p>
            <a:pPr marL="171450" indent="-171450" defTabSz="457200">
              <a:lnSpc>
                <a:spcPct val="90000"/>
              </a:lnSpc>
              <a:spcBef>
                <a:spcPct val="20000"/>
              </a:spcBef>
              <a:spcAft>
                <a:spcPts val="600"/>
              </a:spcAft>
              <a:buClr>
                <a:schemeClr val="tx1"/>
              </a:buClr>
              <a:buSzPct val="92000"/>
              <a:buFont typeface="Wingdings" pitchFamily="2" charset="2"/>
              <a:buChar char="Ø"/>
            </a:pPr>
            <a:r>
              <a:rPr lang="en-US" sz="1600" dirty="0"/>
              <a:t>For attribute of ID, ranking, stream, age are INT type; </a:t>
            </a:r>
            <a:r>
              <a:rPr lang="en-US" sz="1600" dirty="0" err="1"/>
              <a:t>country_name</a:t>
            </a:r>
            <a:r>
              <a:rPr lang="en-US" sz="1600" dirty="0"/>
              <a:t>, </a:t>
            </a:r>
            <a:r>
              <a:rPr lang="en-US" sz="1600" dirty="0" err="1"/>
              <a:t>state_name</a:t>
            </a:r>
            <a:r>
              <a:rPr lang="en-US" sz="1600" dirty="0"/>
              <a:t>, abbreviation, album and </a:t>
            </a:r>
            <a:r>
              <a:rPr lang="en-US" sz="1600" dirty="0" err="1"/>
              <a:t>Artist_name</a:t>
            </a:r>
            <a:r>
              <a:rPr lang="en-US" sz="1600" dirty="0"/>
              <a:t> are either TEXT or VARCHAR type</a:t>
            </a:r>
          </a:p>
          <a:p>
            <a:pPr marL="171450" indent="-171450" defTabSz="457200">
              <a:lnSpc>
                <a:spcPct val="90000"/>
              </a:lnSpc>
              <a:spcBef>
                <a:spcPct val="20000"/>
              </a:spcBef>
              <a:spcAft>
                <a:spcPts val="600"/>
              </a:spcAft>
              <a:buClr>
                <a:schemeClr val="tx1"/>
              </a:buClr>
              <a:buSzPct val="92000"/>
              <a:buFont typeface="Wingdings" pitchFamily="2" charset="2"/>
              <a:buChar char="Ø"/>
            </a:pPr>
            <a:r>
              <a:rPr lang="en-US" sz="1600" dirty="0"/>
              <a:t>The nature of our database is snowflake database and our fact-table is </a:t>
            </a:r>
            <a:r>
              <a:rPr lang="en-US" sz="1600" dirty="0" err="1"/>
              <a:t>Spotify_chart</a:t>
            </a:r>
            <a:endParaRPr lang="en-US" sz="1600" dirty="0"/>
          </a:p>
        </p:txBody>
      </p:sp>
      <p:pic>
        <p:nvPicPr>
          <p:cNvPr id="5" name="Content Placeholder 4">
            <a:extLst>
              <a:ext uri="{FF2B5EF4-FFF2-40B4-BE49-F238E27FC236}">
                <a16:creationId xmlns:a16="http://schemas.microsoft.com/office/drawing/2014/main" id="{0AC7E4F1-631E-6440-AF92-A95AA88F2B95}"/>
              </a:ext>
            </a:extLst>
          </p:cNvPr>
          <p:cNvPicPr>
            <a:picLocks noGrp="1" noChangeAspect="1"/>
          </p:cNvPicPr>
          <p:nvPr>
            <p:ph idx="1"/>
          </p:nvPr>
        </p:nvPicPr>
        <p:blipFill>
          <a:blip r:embed="rId2"/>
          <a:stretch>
            <a:fillRect/>
          </a:stretch>
        </p:blipFill>
        <p:spPr>
          <a:xfrm>
            <a:off x="4715968" y="608653"/>
            <a:ext cx="6628971" cy="5326712"/>
          </a:xfrm>
          <a:prstGeom prst="rect">
            <a:avLst/>
          </a:prstGeom>
        </p:spPr>
      </p:pic>
      <p:sp>
        <p:nvSpPr>
          <p:cNvPr id="4" name="Slide Number Placeholder 3">
            <a:extLst>
              <a:ext uri="{FF2B5EF4-FFF2-40B4-BE49-F238E27FC236}">
                <a16:creationId xmlns:a16="http://schemas.microsoft.com/office/drawing/2014/main" id="{08C20E3F-780E-B94E-BC95-84E8C6F8ED6E}"/>
              </a:ext>
            </a:extLst>
          </p:cNvPr>
          <p:cNvSpPr>
            <a:spLocks noGrp="1"/>
          </p:cNvSpPr>
          <p:nvPr>
            <p:ph type="sldNum" sz="quarter" idx="12"/>
          </p:nvPr>
        </p:nvSpPr>
        <p:spPr/>
        <p:txBody>
          <a:bodyPr vert="horz" lIns="91440" tIns="45720" rIns="91440" bIns="45720" rtlCol="0" anchor="ctr">
            <a:normAutofit/>
          </a:bodyPr>
          <a:lstStyle/>
          <a:p>
            <a:pPr>
              <a:spcAft>
                <a:spcPts val="600"/>
              </a:spcAft>
            </a:pPr>
            <a:r>
              <a:rPr lang="en-US" dirty="0"/>
              <a:t>10</a:t>
            </a:r>
          </a:p>
        </p:txBody>
      </p:sp>
    </p:spTree>
    <p:extLst>
      <p:ext uri="{BB962C8B-B14F-4D97-AF65-F5344CB8AC3E}">
        <p14:creationId xmlns:p14="http://schemas.microsoft.com/office/powerpoint/2010/main" val="121963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263F-C150-6D45-9272-52FF626C0AB6}"/>
              </a:ext>
            </a:extLst>
          </p:cNvPr>
          <p:cNvSpPr>
            <a:spLocks noGrp="1"/>
          </p:cNvSpPr>
          <p:nvPr>
            <p:ph type="title"/>
          </p:nvPr>
        </p:nvSpPr>
        <p:spPr/>
        <p:txBody>
          <a:bodyPr/>
          <a:lstStyle/>
          <a:p>
            <a:r>
              <a:rPr lang="en-US" dirty="0"/>
              <a:t>SQL queries result</a:t>
            </a:r>
          </a:p>
        </p:txBody>
      </p:sp>
      <p:pic>
        <p:nvPicPr>
          <p:cNvPr id="6" name="Content Placeholder 5">
            <a:extLst>
              <a:ext uri="{FF2B5EF4-FFF2-40B4-BE49-F238E27FC236}">
                <a16:creationId xmlns:a16="http://schemas.microsoft.com/office/drawing/2014/main" id="{CB8B7AE2-E3CD-9649-950F-B6D1FE54D1B5}"/>
              </a:ext>
            </a:extLst>
          </p:cNvPr>
          <p:cNvPicPr>
            <a:picLocks noGrp="1" noChangeAspect="1"/>
          </p:cNvPicPr>
          <p:nvPr>
            <p:ph idx="1"/>
          </p:nvPr>
        </p:nvPicPr>
        <p:blipFill>
          <a:blip r:embed="rId2"/>
          <a:stretch>
            <a:fillRect/>
          </a:stretch>
        </p:blipFill>
        <p:spPr>
          <a:xfrm>
            <a:off x="806339" y="1783122"/>
            <a:ext cx="2578100" cy="939800"/>
          </a:xfrm>
        </p:spPr>
      </p:pic>
      <p:sp>
        <p:nvSpPr>
          <p:cNvPr id="4" name="Slide Number Placeholder 3">
            <a:extLst>
              <a:ext uri="{FF2B5EF4-FFF2-40B4-BE49-F238E27FC236}">
                <a16:creationId xmlns:a16="http://schemas.microsoft.com/office/drawing/2014/main" id="{E3038A8D-8D7D-6B4F-BBB8-20086809C557}"/>
              </a:ext>
            </a:extLst>
          </p:cNvPr>
          <p:cNvSpPr>
            <a:spLocks noGrp="1"/>
          </p:cNvSpPr>
          <p:nvPr>
            <p:ph type="sldNum" sz="quarter" idx="12"/>
          </p:nvPr>
        </p:nvSpPr>
        <p:spPr/>
        <p:txBody>
          <a:bodyPr/>
          <a:lstStyle/>
          <a:p>
            <a:fld id="{0E2569AF-13DA-8049-ADE9-69C8A5EA332C}" type="slidenum">
              <a:rPr lang="en-US" smtClean="0"/>
              <a:pPr/>
              <a:t>11</a:t>
            </a:fld>
            <a:endParaRPr lang="en-US"/>
          </a:p>
        </p:txBody>
      </p:sp>
      <p:pic>
        <p:nvPicPr>
          <p:cNvPr id="8" name="Picture 7">
            <a:extLst>
              <a:ext uri="{FF2B5EF4-FFF2-40B4-BE49-F238E27FC236}">
                <a16:creationId xmlns:a16="http://schemas.microsoft.com/office/drawing/2014/main" id="{332EF493-2763-C84A-8CF2-4B331CB43A4C}"/>
              </a:ext>
            </a:extLst>
          </p:cNvPr>
          <p:cNvPicPr>
            <a:picLocks noChangeAspect="1"/>
          </p:cNvPicPr>
          <p:nvPr/>
        </p:nvPicPr>
        <p:blipFill>
          <a:blip r:embed="rId3"/>
          <a:stretch>
            <a:fillRect/>
          </a:stretch>
        </p:blipFill>
        <p:spPr>
          <a:xfrm>
            <a:off x="864577" y="3705565"/>
            <a:ext cx="2336800" cy="1409700"/>
          </a:xfrm>
          <a:prstGeom prst="rect">
            <a:avLst/>
          </a:prstGeom>
        </p:spPr>
      </p:pic>
      <p:pic>
        <p:nvPicPr>
          <p:cNvPr id="10" name="Picture 9">
            <a:extLst>
              <a:ext uri="{FF2B5EF4-FFF2-40B4-BE49-F238E27FC236}">
                <a16:creationId xmlns:a16="http://schemas.microsoft.com/office/drawing/2014/main" id="{D6C6F6B2-64AE-2F48-84DC-7C987B66D685}"/>
              </a:ext>
            </a:extLst>
          </p:cNvPr>
          <p:cNvPicPr>
            <a:picLocks noChangeAspect="1"/>
          </p:cNvPicPr>
          <p:nvPr/>
        </p:nvPicPr>
        <p:blipFill>
          <a:blip r:embed="rId4"/>
          <a:stretch>
            <a:fillRect/>
          </a:stretch>
        </p:blipFill>
        <p:spPr>
          <a:xfrm>
            <a:off x="4577715" y="1797106"/>
            <a:ext cx="2235200" cy="1422400"/>
          </a:xfrm>
          <a:prstGeom prst="rect">
            <a:avLst/>
          </a:prstGeom>
        </p:spPr>
      </p:pic>
      <p:pic>
        <p:nvPicPr>
          <p:cNvPr id="12" name="Picture 11">
            <a:extLst>
              <a:ext uri="{FF2B5EF4-FFF2-40B4-BE49-F238E27FC236}">
                <a16:creationId xmlns:a16="http://schemas.microsoft.com/office/drawing/2014/main" id="{46AAA7B3-DD04-F045-8EA7-318AE4823AF5}"/>
              </a:ext>
            </a:extLst>
          </p:cNvPr>
          <p:cNvPicPr>
            <a:picLocks noChangeAspect="1"/>
          </p:cNvPicPr>
          <p:nvPr/>
        </p:nvPicPr>
        <p:blipFill>
          <a:blip r:embed="rId5"/>
          <a:stretch>
            <a:fillRect/>
          </a:stretch>
        </p:blipFill>
        <p:spPr>
          <a:xfrm>
            <a:off x="4217203" y="4022953"/>
            <a:ext cx="3098800" cy="1511300"/>
          </a:xfrm>
          <a:prstGeom prst="rect">
            <a:avLst/>
          </a:prstGeom>
        </p:spPr>
      </p:pic>
      <p:pic>
        <p:nvPicPr>
          <p:cNvPr id="14" name="Picture 13">
            <a:extLst>
              <a:ext uri="{FF2B5EF4-FFF2-40B4-BE49-F238E27FC236}">
                <a16:creationId xmlns:a16="http://schemas.microsoft.com/office/drawing/2014/main" id="{FF14AE29-37AE-C847-A941-89311455D2AC}"/>
              </a:ext>
            </a:extLst>
          </p:cNvPr>
          <p:cNvPicPr>
            <a:picLocks noChangeAspect="1"/>
          </p:cNvPicPr>
          <p:nvPr/>
        </p:nvPicPr>
        <p:blipFill>
          <a:blip r:embed="rId6"/>
          <a:stretch>
            <a:fillRect/>
          </a:stretch>
        </p:blipFill>
        <p:spPr>
          <a:xfrm>
            <a:off x="8074601" y="1714010"/>
            <a:ext cx="3285053" cy="3156227"/>
          </a:xfrm>
          <a:prstGeom prst="rect">
            <a:avLst/>
          </a:prstGeom>
        </p:spPr>
      </p:pic>
      <p:sp>
        <p:nvSpPr>
          <p:cNvPr id="15" name="TextBox 14">
            <a:extLst>
              <a:ext uri="{FF2B5EF4-FFF2-40B4-BE49-F238E27FC236}">
                <a16:creationId xmlns:a16="http://schemas.microsoft.com/office/drawing/2014/main" id="{D25DB575-F52C-3F4C-B707-80CA7C81F947}"/>
              </a:ext>
            </a:extLst>
          </p:cNvPr>
          <p:cNvSpPr txBox="1"/>
          <p:nvPr/>
        </p:nvSpPr>
        <p:spPr>
          <a:xfrm>
            <a:off x="633451" y="1323747"/>
            <a:ext cx="2923877" cy="369332"/>
          </a:xfrm>
          <a:prstGeom prst="rect">
            <a:avLst/>
          </a:prstGeom>
          <a:noFill/>
        </p:spPr>
        <p:txBody>
          <a:bodyPr wrap="none" rtlCol="0">
            <a:spAutoFit/>
          </a:bodyPr>
          <a:lstStyle/>
          <a:p>
            <a:r>
              <a:rPr lang="en-US" dirty="0"/>
              <a:t>Total of streams per Country</a:t>
            </a:r>
          </a:p>
        </p:txBody>
      </p:sp>
      <p:sp>
        <p:nvSpPr>
          <p:cNvPr id="16" name="TextBox 15">
            <a:extLst>
              <a:ext uri="{FF2B5EF4-FFF2-40B4-BE49-F238E27FC236}">
                <a16:creationId xmlns:a16="http://schemas.microsoft.com/office/drawing/2014/main" id="{97AE2170-0B3B-CA4F-BEC0-B018FF5F762A}"/>
              </a:ext>
            </a:extLst>
          </p:cNvPr>
          <p:cNvSpPr txBox="1"/>
          <p:nvPr/>
        </p:nvSpPr>
        <p:spPr>
          <a:xfrm>
            <a:off x="503825" y="3219506"/>
            <a:ext cx="3387081" cy="369332"/>
          </a:xfrm>
          <a:prstGeom prst="rect">
            <a:avLst/>
          </a:prstGeom>
          <a:noFill/>
        </p:spPr>
        <p:txBody>
          <a:bodyPr wrap="none" rtlCol="0">
            <a:spAutoFit/>
          </a:bodyPr>
          <a:lstStyle/>
          <a:p>
            <a:r>
              <a:rPr lang="en-US" dirty="0"/>
              <a:t>Top 5 days with the most streams</a:t>
            </a:r>
          </a:p>
        </p:txBody>
      </p:sp>
      <p:sp>
        <p:nvSpPr>
          <p:cNvPr id="17" name="TextBox 16">
            <a:extLst>
              <a:ext uri="{FF2B5EF4-FFF2-40B4-BE49-F238E27FC236}">
                <a16:creationId xmlns:a16="http://schemas.microsoft.com/office/drawing/2014/main" id="{D8BA5B11-2544-564A-A8B9-72640816ACE9}"/>
              </a:ext>
            </a:extLst>
          </p:cNvPr>
          <p:cNvSpPr txBox="1"/>
          <p:nvPr/>
        </p:nvSpPr>
        <p:spPr>
          <a:xfrm>
            <a:off x="3916674" y="1323747"/>
            <a:ext cx="3699859" cy="369332"/>
          </a:xfrm>
          <a:prstGeom prst="rect">
            <a:avLst/>
          </a:prstGeom>
          <a:noFill/>
        </p:spPr>
        <p:txBody>
          <a:bodyPr wrap="none" rtlCol="0">
            <a:spAutoFit/>
          </a:bodyPr>
          <a:lstStyle/>
          <a:p>
            <a:r>
              <a:rPr lang="en-US" dirty="0"/>
              <a:t>Top 5 countries with the most Artists</a:t>
            </a:r>
          </a:p>
        </p:txBody>
      </p:sp>
      <p:sp>
        <p:nvSpPr>
          <p:cNvPr id="18" name="TextBox 17">
            <a:extLst>
              <a:ext uri="{FF2B5EF4-FFF2-40B4-BE49-F238E27FC236}">
                <a16:creationId xmlns:a16="http://schemas.microsoft.com/office/drawing/2014/main" id="{3D1DAC03-CCA5-3B48-8238-4F2B806F9D11}"/>
              </a:ext>
            </a:extLst>
          </p:cNvPr>
          <p:cNvSpPr txBox="1"/>
          <p:nvPr/>
        </p:nvSpPr>
        <p:spPr>
          <a:xfrm>
            <a:off x="7802319" y="1323747"/>
            <a:ext cx="3631763" cy="369332"/>
          </a:xfrm>
          <a:prstGeom prst="rect">
            <a:avLst/>
          </a:prstGeom>
          <a:noFill/>
        </p:spPr>
        <p:txBody>
          <a:bodyPr wrap="none" rtlCol="0">
            <a:spAutoFit/>
          </a:bodyPr>
          <a:lstStyle/>
          <a:p>
            <a:r>
              <a:rPr lang="en-US" dirty="0"/>
              <a:t>Top 10 artists with the most streams</a:t>
            </a:r>
          </a:p>
        </p:txBody>
      </p:sp>
      <p:sp>
        <p:nvSpPr>
          <p:cNvPr id="19" name="TextBox 18">
            <a:extLst>
              <a:ext uri="{FF2B5EF4-FFF2-40B4-BE49-F238E27FC236}">
                <a16:creationId xmlns:a16="http://schemas.microsoft.com/office/drawing/2014/main" id="{30833B0F-58D1-D940-BF75-F43520A804B5}"/>
              </a:ext>
            </a:extLst>
          </p:cNvPr>
          <p:cNvSpPr txBox="1"/>
          <p:nvPr/>
        </p:nvSpPr>
        <p:spPr>
          <a:xfrm>
            <a:off x="3715900" y="3553896"/>
            <a:ext cx="4585196" cy="369332"/>
          </a:xfrm>
          <a:prstGeom prst="rect">
            <a:avLst/>
          </a:prstGeom>
          <a:noFill/>
        </p:spPr>
        <p:txBody>
          <a:bodyPr wrap="square" rtlCol="0">
            <a:spAutoFit/>
          </a:bodyPr>
          <a:lstStyle/>
          <a:p>
            <a:r>
              <a:rPr lang="en-US" dirty="0"/>
              <a:t>Top 5 artist who in the top 200 billboard</a:t>
            </a:r>
          </a:p>
        </p:txBody>
      </p:sp>
    </p:spTree>
    <p:extLst>
      <p:ext uri="{BB962C8B-B14F-4D97-AF65-F5344CB8AC3E}">
        <p14:creationId xmlns:p14="http://schemas.microsoft.com/office/powerpoint/2010/main" val="161709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3D058-354A-EC4B-B6E4-8226436AD6E7}"/>
              </a:ext>
            </a:extLst>
          </p:cNvPr>
          <p:cNvSpPr>
            <a:spLocks noGrp="1"/>
          </p:cNvSpPr>
          <p:nvPr>
            <p:ph type="sldNum" sz="quarter" idx="12"/>
          </p:nvPr>
        </p:nvSpPr>
        <p:spPr>
          <a:xfrm>
            <a:off x="10558300" y="6277681"/>
            <a:ext cx="1052508" cy="365125"/>
          </a:xfrm>
        </p:spPr>
        <p:txBody>
          <a:bodyPr>
            <a:normAutofit/>
          </a:bodyPr>
          <a:lstStyle/>
          <a:p>
            <a:pPr>
              <a:spcAft>
                <a:spcPts val="600"/>
              </a:spcAft>
            </a:pPr>
            <a:fld id="{0E2569AF-13DA-8049-ADE9-69C8A5EA332C}"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97ECA3A1-A11B-F742-8A5B-A28C6FD94196}"/>
              </a:ext>
            </a:extLst>
          </p:cNvPr>
          <p:cNvSpPr txBox="1"/>
          <p:nvPr/>
        </p:nvSpPr>
        <p:spPr>
          <a:xfrm>
            <a:off x="109186" y="1997839"/>
            <a:ext cx="39596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Quantify the relationship between streams and dollars</a:t>
            </a:r>
          </a:p>
          <a:p>
            <a:pPr marL="285750" indent="-285750">
              <a:buFont typeface="Arial" panose="020B0604020202020204" pitchFamily="34" charset="0"/>
              <a:buChar char="•"/>
            </a:pPr>
            <a:r>
              <a:rPr lang="en-US" dirty="0"/>
              <a:t>Dashboard to target potential artist for endorsements</a:t>
            </a:r>
          </a:p>
          <a:p>
            <a:pPr marL="285750" indent="-285750">
              <a:buFont typeface="Arial" panose="020B0604020202020204" pitchFamily="34" charset="0"/>
              <a:buChar char="•"/>
            </a:pPr>
            <a:r>
              <a:rPr lang="en-US" dirty="0"/>
              <a:t>Relationship between content with the highest streaming frequency and sentiment</a:t>
            </a:r>
          </a:p>
          <a:p>
            <a:pPr marL="285750" indent="-285750">
              <a:buFont typeface="Arial" panose="020B0604020202020204" pitchFamily="34" charset="0"/>
              <a:buChar char="•"/>
            </a:pPr>
            <a:r>
              <a:rPr lang="en-US" dirty="0"/>
              <a:t>Alignment between brand and artist values</a:t>
            </a:r>
          </a:p>
          <a:p>
            <a:pPr marL="285750" indent="-285750">
              <a:buFont typeface="Arial" panose="020B0604020202020204" pitchFamily="34" charset="0"/>
              <a:buChar char="•"/>
            </a:pPr>
            <a:endParaRPr lang="en-US" dirty="0"/>
          </a:p>
        </p:txBody>
      </p:sp>
      <p:sp>
        <p:nvSpPr>
          <p:cNvPr id="35" name="Title 9">
            <a:extLst>
              <a:ext uri="{FF2B5EF4-FFF2-40B4-BE49-F238E27FC236}">
                <a16:creationId xmlns:a16="http://schemas.microsoft.com/office/drawing/2014/main" id="{7CB2D283-C6BA-0F45-89F1-D7FC02C0FE4F}"/>
              </a:ext>
            </a:extLst>
          </p:cNvPr>
          <p:cNvSpPr txBox="1">
            <a:spLocks/>
          </p:cNvSpPr>
          <p:nvPr/>
        </p:nvSpPr>
        <p:spPr>
          <a:xfrm>
            <a:off x="1210767" y="723416"/>
            <a:ext cx="1756511" cy="510682"/>
          </a:xfrm>
          <a:prstGeom prst="rect">
            <a:avLst/>
          </a:prstGeom>
        </p:spPr>
        <p:txBody>
          <a:bodyPr vert="horz" lIns="91440" tIns="45720" rIns="91440" bIns="45720" rtlCol="0" anchor="b">
            <a:normAutofit lnSpcReduction="10000"/>
          </a:bodyPr>
          <a:lst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Streams</a:t>
            </a:r>
          </a:p>
        </p:txBody>
      </p:sp>
      <p:sp>
        <p:nvSpPr>
          <p:cNvPr id="2" name="TextBox 1">
            <a:extLst>
              <a:ext uri="{FF2B5EF4-FFF2-40B4-BE49-F238E27FC236}">
                <a16:creationId xmlns:a16="http://schemas.microsoft.com/office/drawing/2014/main" id="{19E1CD2E-97CB-9F40-B8CE-C46AD40336FD}"/>
              </a:ext>
            </a:extLst>
          </p:cNvPr>
          <p:cNvSpPr txBox="1"/>
          <p:nvPr/>
        </p:nvSpPr>
        <p:spPr>
          <a:xfrm>
            <a:off x="669851" y="5727987"/>
            <a:ext cx="7583936" cy="307777"/>
          </a:xfrm>
          <a:prstGeom prst="rect">
            <a:avLst/>
          </a:prstGeom>
          <a:noFill/>
        </p:spPr>
        <p:txBody>
          <a:bodyPr wrap="none" rtlCol="0">
            <a:spAutoFit/>
          </a:bodyPr>
          <a:lstStyle/>
          <a:p>
            <a:r>
              <a:rPr lang="en-US" sz="1400" i="1" dirty="0">
                <a:solidFill>
                  <a:schemeClr val="bg1">
                    <a:lumMod val="65000"/>
                  </a:schemeClr>
                </a:solidFill>
              </a:rPr>
              <a:t>Source: </a:t>
            </a:r>
            <a:r>
              <a:rPr lang="en-US" sz="1400" i="1" dirty="0">
                <a:solidFill>
                  <a:schemeClr val="bg1">
                    <a:lumMod val="65000"/>
                  </a:schemeClr>
                </a:solidFill>
                <a:hlinkClick r:id="rId2">
                  <a:extLst>
                    <a:ext uri="{A12FA001-AC4F-418D-AE19-62706E023703}">
                      <ahyp:hlinkClr xmlns:ahyp="http://schemas.microsoft.com/office/drawing/2018/hyperlinkcolor" val="tx"/>
                    </a:ext>
                  </a:extLst>
                </a:hlinkClick>
              </a:rPr>
              <a:t>https://www.cnbc.com/2018/01/26/how-spotify-apple-music-can-pay-musicians-more-commentary.html</a:t>
            </a:r>
            <a:endParaRPr lang="en-US" sz="1400" i="1" dirty="0">
              <a:solidFill>
                <a:schemeClr val="bg1">
                  <a:lumMod val="65000"/>
                </a:schemeClr>
              </a:solidFill>
            </a:endParaRPr>
          </a:p>
        </p:txBody>
      </p:sp>
      <p:pic>
        <p:nvPicPr>
          <p:cNvPr id="7" name="Picture 6">
            <a:extLst>
              <a:ext uri="{FF2B5EF4-FFF2-40B4-BE49-F238E27FC236}">
                <a16:creationId xmlns:a16="http://schemas.microsoft.com/office/drawing/2014/main" id="{B9848DBE-907C-6F41-916B-59908B6A60FA}"/>
              </a:ext>
            </a:extLst>
          </p:cNvPr>
          <p:cNvPicPr>
            <a:picLocks noChangeAspect="1"/>
          </p:cNvPicPr>
          <p:nvPr/>
        </p:nvPicPr>
        <p:blipFill>
          <a:blip r:embed="rId3"/>
          <a:stretch>
            <a:fillRect/>
          </a:stretch>
        </p:blipFill>
        <p:spPr>
          <a:xfrm>
            <a:off x="3125514" y="4988410"/>
            <a:ext cx="1295400" cy="431800"/>
          </a:xfrm>
          <a:prstGeom prst="rect">
            <a:avLst/>
          </a:prstGeom>
        </p:spPr>
      </p:pic>
      <p:pic>
        <p:nvPicPr>
          <p:cNvPr id="10" name="Picture 9" descr="A screenshot of a computer&#13;&#10;&#13;&#10;Description automatically generated">
            <a:extLst>
              <a:ext uri="{FF2B5EF4-FFF2-40B4-BE49-F238E27FC236}">
                <a16:creationId xmlns:a16="http://schemas.microsoft.com/office/drawing/2014/main" id="{0BBCE730-939B-A542-B04C-4400A8DC512E}"/>
              </a:ext>
            </a:extLst>
          </p:cNvPr>
          <p:cNvPicPr>
            <a:picLocks noChangeAspect="1"/>
          </p:cNvPicPr>
          <p:nvPr/>
        </p:nvPicPr>
        <p:blipFill rotWithShape="1">
          <a:blip r:embed="rId4"/>
          <a:srcRect r="11277"/>
          <a:stretch/>
        </p:blipFill>
        <p:spPr>
          <a:xfrm>
            <a:off x="4461819" y="588096"/>
            <a:ext cx="7415792" cy="5139891"/>
          </a:xfrm>
          <a:prstGeom prst="rect">
            <a:avLst/>
          </a:prstGeom>
        </p:spPr>
      </p:pic>
    </p:spTree>
    <p:extLst>
      <p:ext uri="{BB962C8B-B14F-4D97-AF65-F5344CB8AC3E}">
        <p14:creationId xmlns:p14="http://schemas.microsoft.com/office/powerpoint/2010/main" val="926816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text&#13;&#10;&#13;&#10;Description automatically generated">
            <a:extLst>
              <a:ext uri="{FF2B5EF4-FFF2-40B4-BE49-F238E27FC236}">
                <a16:creationId xmlns:a16="http://schemas.microsoft.com/office/drawing/2014/main" id="{E77296DD-6349-7848-B5B2-B9737A16D605}"/>
              </a:ext>
            </a:extLst>
          </p:cNvPr>
          <p:cNvPicPr>
            <a:picLocks noChangeAspect="1"/>
          </p:cNvPicPr>
          <p:nvPr/>
        </p:nvPicPr>
        <p:blipFill>
          <a:blip r:embed="rId2"/>
          <a:stretch>
            <a:fillRect/>
          </a:stretch>
        </p:blipFill>
        <p:spPr>
          <a:xfrm>
            <a:off x="538117" y="2146433"/>
            <a:ext cx="2305541" cy="3753853"/>
          </a:xfrm>
          <a:prstGeom prst="rect">
            <a:avLst/>
          </a:prstGeom>
        </p:spPr>
      </p:pic>
      <p:sp>
        <p:nvSpPr>
          <p:cNvPr id="4" name="Slide Number Placeholder 3">
            <a:extLst>
              <a:ext uri="{FF2B5EF4-FFF2-40B4-BE49-F238E27FC236}">
                <a16:creationId xmlns:a16="http://schemas.microsoft.com/office/drawing/2014/main" id="{A30D72EF-0160-F14A-AFCF-7ED23D5C0C35}"/>
              </a:ext>
            </a:extLst>
          </p:cNvPr>
          <p:cNvSpPr>
            <a:spLocks noGrp="1"/>
          </p:cNvSpPr>
          <p:nvPr>
            <p:ph type="sldNum" sz="quarter" idx="12"/>
          </p:nvPr>
        </p:nvSpPr>
        <p:spPr/>
        <p:txBody>
          <a:bodyPr/>
          <a:lstStyle/>
          <a:p>
            <a:fld id="{0E2569AF-13DA-8049-ADE9-69C8A5EA332C}" type="slidenum">
              <a:rPr lang="en-US" smtClean="0"/>
              <a:pPr/>
              <a:t>13</a:t>
            </a:fld>
            <a:endParaRPr lang="en-US"/>
          </a:p>
        </p:txBody>
      </p:sp>
      <p:sp>
        <p:nvSpPr>
          <p:cNvPr id="13" name="Title 9">
            <a:extLst>
              <a:ext uri="{FF2B5EF4-FFF2-40B4-BE49-F238E27FC236}">
                <a16:creationId xmlns:a16="http://schemas.microsoft.com/office/drawing/2014/main" id="{0A42B1DD-B08E-F042-A1F9-FC4445D7A0E0}"/>
              </a:ext>
            </a:extLst>
          </p:cNvPr>
          <p:cNvSpPr>
            <a:spLocks noGrp="1"/>
          </p:cNvSpPr>
          <p:nvPr>
            <p:ph type="title"/>
          </p:nvPr>
        </p:nvSpPr>
        <p:spPr>
          <a:xfrm>
            <a:off x="274309" y="448230"/>
            <a:ext cx="3000520" cy="534660"/>
          </a:xfrm>
        </p:spPr>
        <p:txBody>
          <a:bodyPr>
            <a:normAutofit/>
          </a:bodyPr>
          <a:lstStyle/>
          <a:p>
            <a:r>
              <a:rPr lang="en-US" sz="2400" dirty="0"/>
              <a:t>Musician trends</a:t>
            </a:r>
          </a:p>
        </p:txBody>
      </p:sp>
      <p:pic>
        <p:nvPicPr>
          <p:cNvPr id="7" name="Picture 6" descr="A picture containing text, map&#13;&#10;&#13;&#10;Description automatically generated">
            <a:extLst>
              <a:ext uri="{FF2B5EF4-FFF2-40B4-BE49-F238E27FC236}">
                <a16:creationId xmlns:a16="http://schemas.microsoft.com/office/drawing/2014/main" id="{4A30535C-4F88-D846-83F2-75FB65A49431}"/>
              </a:ext>
            </a:extLst>
          </p:cNvPr>
          <p:cNvPicPr>
            <a:picLocks noChangeAspect="1"/>
          </p:cNvPicPr>
          <p:nvPr/>
        </p:nvPicPr>
        <p:blipFill rotWithShape="1">
          <a:blip r:embed="rId3"/>
          <a:srcRect r="9973"/>
          <a:stretch/>
        </p:blipFill>
        <p:spPr>
          <a:xfrm>
            <a:off x="3573770" y="820554"/>
            <a:ext cx="8343921" cy="5216892"/>
          </a:xfrm>
          <a:prstGeom prst="rect">
            <a:avLst/>
          </a:prstGeom>
        </p:spPr>
      </p:pic>
      <p:cxnSp>
        <p:nvCxnSpPr>
          <p:cNvPr id="16" name="Straight Connector 15">
            <a:extLst>
              <a:ext uri="{FF2B5EF4-FFF2-40B4-BE49-F238E27FC236}">
                <a16:creationId xmlns:a16="http://schemas.microsoft.com/office/drawing/2014/main" id="{5E5ABE5C-0038-C042-9AEC-205851DB0FEF}"/>
              </a:ext>
            </a:extLst>
          </p:cNvPr>
          <p:cNvCxnSpPr>
            <a:cxnSpLocks/>
          </p:cNvCxnSpPr>
          <p:nvPr/>
        </p:nvCxnSpPr>
        <p:spPr>
          <a:xfrm>
            <a:off x="3436219" y="715560"/>
            <a:ext cx="0" cy="5184727"/>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1DB3782B-C3CC-864F-A135-F022B1309328}"/>
              </a:ext>
            </a:extLst>
          </p:cNvPr>
          <p:cNvSpPr txBox="1"/>
          <p:nvPr/>
        </p:nvSpPr>
        <p:spPr>
          <a:xfrm>
            <a:off x="127032" y="1241496"/>
            <a:ext cx="3171637" cy="646331"/>
          </a:xfrm>
          <a:prstGeom prst="rect">
            <a:avLst/>
          </a:prstGeom>
          <a:noFill/>
        </p:spPr>
        <p:txBody>
          <a:bodyPr wrap="none" rtlCol="0">
            <a:spAutoFit/>
          </a:bodyPr>
          <a:lstStyle/>
          <a:p>
            <a:r>
              <a:rPr lang="en-US" dirty="0"/>
              <a:t>Friday and Q3 are dominate the</a:t>
            </a:r>
          </a:p>
          <a:p>
            <a:r>
              <a:rPr lang="en-US" dirty="0"/>
              <a:t>frequency of streams.</a:t>
            </a:r>
          </a:p>
        </p:txBody>
      </p:sp>
    </p:spTree>
    <p:extLst>
      <p:ext uri="{BB962C8B-B14F-4D97-AF65-F5344CB8AC3E}">
        <p14:creationId xmlns:p14="http://schemas.microsoft.com/office/powerpoint/2010/main" val="262181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AC8E-49C7-7A46-997A-58C9A2DA422D}"/>
              </a:ext>
            </a:extLst>
          </p:cNvPr>
          <p:cNvSpPr>
            <a:spLocks noGrp="1"/>
          </p:cNvSpPr>
          <p:nvPr>
            <p:ph type="title"/>
          </p:nvPr>
        </p:nvSpPr>
        <p:spPr/>
        <p:txBody>
          <a:bodyPr/>
          <a:lstStyle/>
          <a:p>
            <a:r>
              <a:rPr lang="en-US" dirty="0"/>
              <a:t>Forecasting – naive  vs Prophet (future work)</a:t>
            </a:r>
          </a:p>
        </p:txBody>
      </p:sp>
      <p:sp>
        <p:nvSpPr>
          <p:cNvPr id="4" name="Slide Number Placeholder 3">
            <a:extLst>
              <a:ext uri="{FF2B5EF4-FFF2-40B4-BE49-F238E27FC236}">
                <a16:creationId xmlns:a16="http://schemas.microsoft.com/office/drawing/2014/main" id="{ABB6E702-524C-9948-B9F4-D7CD0D92C63F}"/>
              </a:ext>
            </a:extLst>
          </p:cNvPr>
          <p:cNvSpPr>
            <a:spLocks noGrp="1"/>
          </p:cNvSpPr>
          <p:nvPr>
            <p:ph type="sldNum" sz="quarter" idx="12"/>
          </p:nvPr>
        </p:nvSpPr>
        <p:spPr/>
        <p:txBody>
          <a:bodyPr/>
          <a:lstStyle/>
          <a:p>
            <a:fld id="{0E2569AF-13DA-8049-ADE9-69C8A5EA332C}" type="slidenum">
              <a:rPr lang="en-US" smtClean="0"/>
              <a:pPr/>
              <a:t>14</a:t>
            </a:fld>
            <a:endParaRPr lang="en-US"/>
          </a:p>
        </p:txBody>
      </p:sp>
      <p:pic>
        <p:nvPicPr>
          <p:cNvPr id="8" name="Picture 7">
            <a:extLst>
              <a:ext uri="{FF2B5EF4-FFF2-40B4-BE49-F238E27FC236}">
                <a16:creationId xmlns:a16="http://schemas.microsoft.com/office/drawing/2014/main" id="{A633DC33-79E3-2B43-BD70-06B6EF7D1031}"/>
              </a:ext>
            </a:extLst>
          </p:cNvPr>
          <p:cNvPicPr>
            <a:picLocks noChangeAspect="1"/>
          </p:cNvPicPr>
          <p:nvPr/>
        </p:nvPicPr>
        <p:blipFill>
          <a:blip r:embed="rId2"/>
          <a:stretch>
            <a:fillRect/>
          </a:stretch>
        </p:blipFill>
        <p:spPr>
          <a:xfrm>
            <a:off x="349955" y="1504171"/>
            <a:ext cx="5472289" cy="3377184"/>
          </a:xfrm>
          <a:prstGeom prst="rect">
            <a:avLst/>
          </a:prstGeom>
        </p:spPr>
      </p:pic>
      <p:graphicFrame>
        <p:nvGraphicFramePr>
          <p:cNvPr id="10" name="Table 9">
            <a:extLst>
              <a:ext uri="{FF2B5EF4-FFF2-40B4-BE49-F238E27FC236}">
                <a16:creationId xmlns:a16="http://schemas.microsoft.com/office/drawing/2014/main" id="{87A1C863-7E68-D343-8B47-6D0461D65E92}"/>
              </a:ext>
            </a:extLst>
          </p:cNvPr>
          <p:cNvGraphicFramePr>
            <a:graphicFrameLocks noGrp="1"/>
          </p:cNvGraphicFramePr>
          <p:nvPr/>
        </p:nvGraphicFramePr>
        <p:xfrm>
          <a:off x="1594367" y="4881355"/>
          <a:ext cx="2709334" cy="832278"/>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2508477759"/>
                    </a:ext>
                  </a:extLst>
                </a:gridCol>
                <a:gridCol w="1354667">
                  <a:extLst>
                    <a:ext uri="{9D8B030D-6E8A-4147-A177-3AD203B41FA5}">
                      <a16:colId xmlns:a16="http://schemas.microsoft.com/office/drawing/2014/main" val="2084482883"/>
                    </a:ext>
                  </a:extLst>
                </a:gridCol>
              </a:tblGrid>
              <a:tr h="277426">
                <a:tc>
                  <a:txBody>
                    <a:bodyPr/>
                    <a:lstStyle/>
                    <a:p>
                      <a:pPr algn="ctr"/>
                      <a:r>
                        <a:rPr lang="en-US" sz="1200" dirty="0"/>
                        <a:t>4 Day FC</a:t>
                      </a:r>
                    </a:p>
                  </a:txBody>
                  <a:tcPr/>
                </a:tc>
                <a:tc>
                  <a:txBody>
                    <a:bodyPr/>
                    <a:lstStyle/>
                    <a:p>
                      <a:pPr algn="ctr"/>
                      <a:r>
                        <a:rPr lang="en-US" sz="1200" dirty="0"/>
                        <a:t>RMSE</a:t>
                      </a:r>
                    </a:p>
                  </a:txBody>
                  <a:tcPr/>
                </a:tc>
                <a:extLst>
                  <a:ext uri="{0D108BD9-81ED-4DB2-BD59-A6C34878D82A}">
                    <a16:rowId xmlns:a16="http://schemas.microsoft.com/office/drawing/2014/main" val="784321097"/>
                  </a:ext>
                </a:extLst>
              </a:tr>
              <a:tr h="277426">
                <a:tc>
                  <a:txBody>
                    <a:bodyPr/>
                    <a:lstStyle/>
                    <a:p>
                      <a:pPr algn="ctr"/>
                      <a:r>
                        <a:rPr lang="en-US" sz="1200" dirty="0"/>
                        <a:t>Training Set</a:t>
                      </a:r>
                    </a:p>
                  </a:txBody>
                  <a:tcPr/>
                </a:tc>
                <a:tc>
                  <a:txBody>
                    <a:bodyPr/>
                    <a:lstStyle/>
                    <a:p>
                      <a:pPr algn="ctr"/>
                      <a:r>
                        <a:rPr lang="en-US" sz="1200" dirty="0"/>
                        <a:t>9,587,383</a:t>
                      </a:r>
                    </a:p>
                  </a:txBody>
                  <a:tcPr/>
                </a:tc>
                <a:extLst>
                  <a:ext uri="{0D108BD9-81ED-4DB2-BD59-A6C34878D82A}">
                    <a16:rowId xmlns:a16="http://schemas.microsoft.com/office/drawing/2014/main" val="3465805399"/>
                  </a:ext>
                </a:extLst>
              </a:tr>
              <a:tr h="277426">
                <a:tc>
                  <a:txBody>
                    <a:bodyPr/>
                    <a:lstStyle/>
                    <a:p>
                      <a:pPr algn="ctr"/>
                      <a:r>
                        <a:rPr lang="en-US" sz="1200" dirty="0"/>
                        <a:t>Test Set</a:t>
                      </a:r>
                    </a:p>
                  </a:txBody>
                  <a:tcPr/>
                </a:tc>
                <a:tc>
                  <a:txBody>
                    <a:bodyPr/>
                    <a:lstStyle/>
                    <a:p>
                      <a:pPr algn="ctr"/>
                      <a:r>
                        <a:rPr lang="en-US" sz="1200" dirty="0"/>
                        <a:t>14,582,409</a:t>
                      </a:r>
                    </a:p>
                  </a:txBody>
                  <a:tcPr/>
                </a:tc>
                <a:extLst>
                  <a:ext uri="{0D108BD9-81ED-4DB2-BD59-A6C34878D82A}">
                    <a16:rowId xmlns:a16="http://schemas.microsoft.com/office/drawing/2014/main" val="1523319124"/>
                  </a:ext>
                </a:extLst>
              </a:tr>
            </a:tbl>
          </a:graphicData>
        </a:graphic>
      </p:graphicFrame>
      <p:pic>
        <p:nvPicPr>
          <p:cNvPr id="11" name="Picture 10">
            <a:extLst>
              <a:ext uri="{FF2B5EF4-FFF2-40B4-BE49-F238E27FC236}">
                <a16:creationId xmlns:a16="http://schemas.microsoft.com/office/drawing/2014/main" id="{0265175B-FD97-0C49-A0D1-2CE62438DF4E}"/>
              </a:ext>
            </a:extLst>
          </p:cNvPr>
          <p:cNvPicPr>
            <a:picLocks noChangeAspect="1"/>
          </p:cNvPicPr>
          <p:nvPr/>
        </p:nvPicPr>
        <p:blipFill>
          <a:blip r:embed="rId3"/>
          <a:stretch>
            <a:fillRect/>
          </a:stretch>
        </p:blipFill>
        <p:spPr>
          <a:xfrm>
            <a:off x="6271087" y="1504171"/>
            <a:ext cx="5472289" cy="3377184"/>
          </a:xfrm>
          <a:prstGeom prst="rect">
            <a:avLst/>
          </a:prstGeom>
        </p:spPr>
      </p:pic>
      <p:cxnSp>
        <p:nvCxnSpPr>
          <p:cNvPr id="12" name="Straight Connector 11">
            <a:extLst>
              <a:ext uri="{FF2B5EF4-FFF2-40B4-BE49-F238E27FC236}">
                <a16:creationId xmlns:a16="http://schemas.microsoft.com/office/drawing/2014/main" id="{FB8BD3CB-A0FB-B442-8204-EB9A56365948}"/>
              </a:ext>
            </a:extLst>
          </p:cNvPr>
          <p:cNvCxnSpPr>
            <a:cxnSpLocks/>
          </p:cNvCxnSpPr>
          <p:nvPr/>
        </p:nvCxnSpPr>
        <p:spPr>
          <a:xfrm>
            <a:off x="5822244" y="1155033"/>
            <a:ext cx="0" cy="4779704"/>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14" name="Table 13">
            <a:extLst>
              <a:ext uri="{FF2B5EF4-FFF2-40B4-BE49-F238E27FC236}">
                <a16:creationId xmlns:a16="http://schemas.microsoft.com/office/drawing/2014/main" id="{F92780D5-64A7-9741-B670-2450D1606D9C}"/>
              </a:ext>
            </a:extLst>
          </p:cNvPr>
          <p:cNvGraphicFramePr>
            <a:graphicFrameLocks noGrp="1"/>
          </p:cNvGraphicFramePr>
          <p:nvPr/>
        </p:nvGraphicFramePr>
        <p:xfrm>
          <a:off x="7888299" y="4881355"/>
          <a:ext cx="2709334" cy="832278"/>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2508477759"/>
                    </a:ext>
                  </a:extLst>
                </a:gridCol>
                <a:gridCol w="1354667">
                  <a:extLst>
                    <a:ext uri="{9D8B030D-6E8A-4147-A177-3AD203B41FA5}">
                      <a16:colId xmlns:a16="http://schemas.microsoft.com/office/drawing/2014/main" val="2084482883"/>
                    </a:ext>
                  </a:extLst>
                </a:gridCol>
              </a:tblGrid>
              <a:tr h="277426">
                <a:tc>
                  <a:txBody>
                    <a:bodyPr/>
                    <a:lstStyle/>
                    <a:p>
                      <a:pPr algn="ctr"/>
                      <a:r>
                        <a:rPr lang="en-US" sz="1200" dirty="0"/>
                        <a:t>4 Day FC</a:t>
                      </a:r>
                    </a:p>
                  </a:txBody>
                  <a:tcPr/>
                </a:tc>
                <a:tc>
                  <a:txBody>
                    <a:bodyPr/>
                    <a:lstStyle/>
                    <a:p>
                      <a:pPr algn="ctr"/>
                      <a:r>
                        <a:rPr lang="en-US" sz="1200" dirty="0"/>
                        <a:t>RMSE</a:t>
                      </a:r>
                    </a:p>
                  </a:txBody>
                  <a:tcPr/>
                </a:tc>
                <a:extLst>
                  <a:ext uri="{0D108BD9-81ED-4DB2-BD59-A6C34878D82A}">
                    <a16:rowId xmlns:a16="http://schemas.microsoft.com/office/drawing/2014/main" val="784321097"/>
                  </a:ext>
                </a:extLst>
              </a:tr>
              <a:tr h="277426">
                <a:tc>
                  <a:txBody>
                    <a:bodyPr/>
                    <a:lstStyle/>
                    <a:p>
                      <a:pPr algn="ctr"/>
                      <a:r>
                        <a:rPr lang="en-US" sz="1200" dirty="0"/>
                        <a:t>Training Set</a:t>
                      </a:r>
                    </a:p>
                  </a:txBody>
                  <a:tcPr/>
                </a:tc>
                <a:tc>
                  <a:txBody>
                    <a:bodyPr/>
                    <a:lstStyle/>
                    <a:p>
                      <a:pPr algn="ctr"/>
                      <a:r>
                        <a:rPr lang="en-US" sz="1200" dirty="0"/>
                        <a:t>7,670,529</a:t>
                      </a:r>
                    </a:p>
                  </a:txBody>
                  <a:tcPr/>
                </a:tc>
                <a:extLst>
                  <a:ext uri="{0D108BD9-81ED-4DB2-BD59-A6C34878D82A}">
                    <a16:rowId xmlns:a16="http://schemas.microsoft.com/office/drawing/2014/main" val="3465805399"/>
                  </a:ext>
                </a:extLst>
              </a:tr>
              <a:tr h="277426">
                <a:tc>
                  <a:txBody>
                    <a:bodyPr/>
                    <a:lstStyle/>
                    <a:p>
                      <a:pPr algn="ctr"/>
                      <a:r>
                        <a:rPr lang="en-US" sz="1200" dirty="0"/>
                        <a:t>Test Set</a:t>
                      </a:r>
                    </a:p>
                  </a:txBody>
                  <a:tcPr/>
                </a:tc>
                <a:tc>
                  <a:txBody>
                    <a:bodyPr/>
                    <a:lstStyle/>
                    <a:p>
                      <a:pPr algn="ctr"/>
                      <a:r>
                        <a:rPr lang="en-US" sz="1200" dirty="0"/>
                        <a:t>10,354,161</a:t>
                      </a:r>
                    </a:p>
                  </a:txBody>
                  <a:tcPr/>
                </a:tc>
                <a:extLst>
                  <a:ext uri="{0D108BD9-81ED-4DB2-BD59-A6C34878D82A}">
                    <a16:rowId xmlns:a16="http://schemas.microsoft.com/office/drawing/2014/main" val="1523319124"/>
                  </a:ext>
                </a:extLst>
              </a:tr>
            </a:tbl>
          </a:graphicData>
        </a:graphic>
      </p:graphicFrame>
      <p:sp>
        <p:nvSpPr>
          <p:cNvPr id="15" name="TextBox 14">
            <a:extLst>
              <a:ext uri="{FF2B5EF4-FFF2-40B4-BE49-F238E27FC236}">
                <a16:creationId xmlns:a16="http://schemas.microsoft.com/office/drawing/2014/main" id="{81082888-7206-2B46-B462-937658E79BF2}"/>
              </a:ext>
            </a:extLst>
          </p:cNvPr>
          <p:cNvSpPr txBox="1"/>
          <p:nvPr/>
        </p:nvSpPr>
        <p:spPr>
          <a:xfrm>
            <a:off x="1560364" y="1040569"/>
            <a:ext cx="2664512" cy="523220"/>
          </a:xfrm>
          <a:prstGeom prst="rect">
            <a:avLst/>
          </a:prstGeom>
          <a:noFill/>
        </p:spPr>
        <p:txBody>
          <a:bodyPr wrap="none" rtlCol="0">
            <a:spAutoFit/>
          </a:bodyPr>
          <a:lstStyle/>
          <a:p>
            <a:pPr algn="ctr"/>
            <a:r>
              <a:rPr lang="en-US" dirty="0"/>
              <a:t>2017-12-01 to 2018-11-30</a:t>
            </a:r>
          </a:p>
          <a:p>
            <a:pPr algn="ctr"/>
            <a:r>
              <a:rPr lang="en-US" sz="1000" dirty="0"/>
              <a:t>AVG Streams / Day = 415,338</a:t>
            </a:r>
          </a:p>
        </p:txBody>
      </p:sp>
    </p:spTree>
    <p:extLst>
      <p:ext uri="{BB962C8B-B14F-4D97-AF65-F5344CB8AC3E}">
        <p14:creationId xmlns:p14="http://schemas.microsoft.com/office/powerpoint/2010/main" val="3387504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41BD1-C516-6A42-87A0-B98856EDF9C0}"/>
              </a:ext>
            </a:extLst>
          </p:cNvPr>
          <p:cNvSpPr>
            <a:spLocks noGrp="1"/>
          </p:cNvSpPr>
          <p:nvPr>
            <p:ph type="sldNum" sz="quarter" idx="12"/>
          </p:nvPr>
        </p:nvSpPr>
        <p:spPr>
          <a:xfrm>
            <a:off x="10932632" y="6158155"/>
            <a:ext cx="544875" cy="365125"/>
          </a:xfrm>
        </p:spPr>
        <p:txBody>
          <a:bodyPr>
            <a:normAutofit/>
          </a:bodyPr>
          <a:lstStyle/>
          <a:p>
            <a:pPr>
              <a:spcAft>
                <a:spcPts val="600"/>
              </a:spcAft>
            </a:pPr>
            <a:fld id="{0E2569AF-13DA-8049-ADE9-69C8A5EA332C}" type="slidenum">
              <a:rPr lang="en-US" smtClean="0"/>
              <a:pPr>
                <a:spcAft>
                  <a:spcPts val="600"/>
                </a:spcAft>
              </a:pPr>
              <a:t>15</a:t>
            </a:fld>
            <a:endParaRPr lang="en-US"/>
          </a:p>
        </p:txBody>
      </p:sp>
      <p:pic>
        <p:nvPicPr>
          <p:cNvPr id="7" name="图片 6">
            <a:extLst>
              <a:ext uri="{FF2B5EF4-FFF2-40B4-BE49-F238E27FC236}">
                <a16:creationId xmlns:a16="http://schemas.microsoft.com/office/drawing/2014/main" id="{B0CFB1E8-69A0-174B-90EC-517AADA7BE96}"/>
              </a:ext>
            </a:extLst>
          </p:cNvPr>
          <p:cNvPicPr/>
          <p:nvPr/>
        </p:nvPicPr>
        <p:blipFill rotWithShape="1">
          <a:blip r:embed="rId2">
            <a:extLst>
              <a:ext uri="{28A0092B-C50C-407E-A947-70E740481C1C}">
                <a14:useLocalDpi xmlns:a14="http://schemas.microsoft.com/office/drawing/2010/main" val="0"/>
              </a:ext>
            </a:extLst>
          </a:blip>
          <a:srcRect r="2" b="8056"/>
          <a:stretch/>
        </p:blipFill>
        <p:spPr>
          <a:xfrm>
            <a:off x="5765799" y="1213545"/>
            <a:ext cx="6153299" cy="3624268"/>
          </a:xfrm>
          <a:prstGeom prst="rect">
            <a:avLst/>
          </a:prstGeom>
        </p:spPr>
      </p:pic>
      <p:pic>
        <p:nvPicPr>
          <p:cNvPr id="21" name="Google Shape;462;p42">
            <a:extLst>
              <a:ext uri="{FF2B5EF4-FFF2-40B4-BE49-F238E27FC236}">
                <a16:creationId xmlns:a16="http://schemas.microsoft.com/office/drawing/2014/main" id="{F9F9E7DD-339F-DA47-946E-47F347281F0F}"/>
              </a:ext>
            </a:extLst>
          </p:cNvPr>
          <p:cNvPicPr preferRelativeResize="0"/>
          <p:nvPr/>
        </p:nvPicPr>
        <p:blipFill rotWithShape="1">
          <a:blip r:embed="rId3">
            <a:alphaModFix/>
          </a:blip>
          <a:srcRect/>
          <a:stretch/>
        </p:blipFill>
        <p:spPr>
          <a:xfrm>
            <a:off x="462139" y="1116450"/>
            <a:ext cx="5303660" cy="3624268"/>
          </a:xfrm>
          <a:prstGeom prst="rect">
            <a:avLst/>
          </a:prstGeom>
          <a:noFill/>
          <a:ln>
            <a:noFill/>
          </a:ln>
        </p:spPr>
      </p:pic>
      <p:sp>
        <p:nvSpPr>
          <p:cNvPr id="8" name="TextBox 7">
            <a:extLst>
              <a:ext uri="{FF2B5EF4-FFF2-40B4-BE49-F238E27FC236}">
                <a16:creationId xmlns:a16="http://schemas.microsoft.com/office/drawing/2014/main" id="{51B8F884-616E-CB49-9D78-6D21B3795033}"/>
              </a:ext>
            </a:extLst>
          </p:cNvPr>
          <p:cNvSpPr txBox="1"/>
          <p:nvPr/>
        </p:nvSpPr>
        <p:spPr>
          <a:xfrm>
            <a:off x="776177" y="4837813"/>
            <a:ext cx="4827181" cy="1200329"/>
          </a:xfrm>
          <a:prstGeom prst="rect">
            <a:avLst/>
          </a:prstGeom>
          <a:noFill/>
        </p:spPr>
        <p:txBody>
          <a:bodyPr wrap="square" rtlCol="0">
            <a:spAutoFit/>
          </a:bodyPr>
          <a:lstStyle/>
          <a:p>
            <a:r>
              <a:rPr lang="en-US" dirty="0"/>
              <a:t>States with more concerts can come with advertising campaigns to specific customers group like music fans</a:t>
            </a:r>
          </a:p>
          <a:p>
            <a:endParaRPr lang="en-US" dirty="0"/>
          </a:p>
        </p:txBody>
      </p:sp>
      <p:sp>
        <p:nvSpPr>
          <p:cNvPr id="9" name="TextBox 8">
            <a:extLst>
              <a:ext uri="{FF2B5EF4-FFF2-40B4-BE49-F238E27FC236}">
                <a16:creationId xmlns:a16="http://schemas.microsoft.com/office/drawing/2014/main" id="{E616D102-5B3C-5B4C-8B89-BB885F2D79FC}"/>
              </a:ext>
            </a:extLst>
          </p:cNvPr>
          <p:cNvSpPr txBox="1"/>
          <p:nvPr/>
        </p:nvSpPr>
        <p:spPr>
          <a:xfrm>
            <a:off x="6368904" y="4912242"/>
            <a:ext cx="4918141" cy="369332"/>
          </a:xfrm>
          <a:prstGeom prst="rect">
            <a:avLst/>
          </a:prstGeom>
          <a:noFill/>
        </p:spPr>
        <p:txBody>
          <a:bodyPr wrap="none" rtlCol="0">
            <a:spAutoFit/>
          </a:bodyPr>
          <a:lstStyle/>
          <a:p>
            <a:r>
              <a:rPr lang="en-US" dirty="0"/>
              <a:t>Most concerts are held on December and January. </a:t>
            </a:r>
          </a:p>
        </p:txBody>
      </p:sp>
      <p:sp>
        <p:nvSpPr>
          <p:cNvPr id="30" name="Title 9">
            <a:extLst>
              <a:ext uri="{FF2B5EF4-FFF2-40B4-BE49-F238E27FC236}">
                <a16:creationId xmlns:a16="http://schemas.microsoft.com/office/drawing/2014/main" id="{4765FBDF-50A9-724A-9404-D39B4C4AEE15}"/>
              </a:ext>
            </a:extLst>
          </p:cNvPr>
          <p:cNvSpPr txBox="1">
            <a:spLocks/>
          </p:cNvSpPr>
          <p:nvPr/>
        </p:nvSpPr>
        <p:spPr>
          <a:xfrm>
            <a:off x="1022497" y="508673"/>
            <a:ext cx="4334539" cy="510682"/>
          </a:xfrm>
          <a:prstGeom prst="rect">
            <a:avLst/>
          </a:prstGeom>
        </p:spPr>
        <p:txBody>
          <a:bodyPr vert="horz" lIns="91440" tIns="45720" rIns="91440" bIns="45720" rtlCol="0" anchor="b">
            <a:normAutofit lnSpcReduction="10000"/>
          </a:bodyPr>
          <a:lst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Concert production</a:t>
            </a:r>
          </a:p>
        </p:txBody>
      </p:sp>
    </p:spTree>
    <p:extLst>
      <p:ext uri="{BB962C8B-B14F-4D97-AF65-F5344CB8AC3E}">
        <p14:creationId xmlns:p14="http://schemas.microsoft.com/office/powerpoint/2010/main" val="2931624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7B9186-A36E-7F45-A3F3-76C47A8F210D}"/>
              </a:ext>
            </a:extLst>
          </p:cNvPr>
          <p:cNvSpPr>
            <a:spLocks noGrp="1"/>
          </p:cNvSpPr>
          <p:nvPr>
            <p:ph type="title"/>
          </p:nvPr>
        </p:nvSpPr>
        <p:spPr>
          <a:xfrm>
            <a:off x="440286" y="564603"/>
            <a:ext cx="3972226" cy="534660"/>
          </a:xfrm>
        </p:spPr>
        <p:txBody>
          <a:bodyPr>
            <a:normAutofit/>
          </a:bodyPr>
          <a:lstStyle/>
          <a:p>
            <a:r>
              <a:rPr lang="en-US" dirty="0"/>
              <a:t>Musicians Branding</a:t>
            </a:r>
          </a:p>
        </p:txBody>
      </p:sp>
      <p:sp>
        <p:nvSpPr>
          <p:cNvPr id="4" name="Slide Number Placeholder 3">
            <a:extLst>
              <a:ext uri="{FF2B5EF4-FFF2-40B4-BE49-F238E27FC236}">
                <a16:creationId xmlns:a16="http://schemas.microsoft.com/office/drawing/2014/main" id="{0A5AF9C5-F0BB-F84E-A30F-82F7AEF047E0}"/>
              </a:ext>
            </a:extLst>
          </p:cNvPr>
          <p:cNvSpPr>
            <a:spLocks noGrp="1"/>
          </p:cNvSpPr>
          <p:nvPr>
            <p:ph type="sldNum" sz="quarter" idx="12"/>
          </p:nvPr>
        </p:nvSpPr>
        <p:spPr/>
        <p:txBody>
          <a:bodyPr/>
          <a:lstStyle/>
          <a:p>
            <a:fld id="{0E2569AF-13DA-8049-ADE9-69C8A5EA332C}" type="slidenum">
              <a:rPr lang="en-US" smtClean="0"/>
              <a:pPr/>
              <a:t>16</a:t>
            </a:fld>
            <a:endParaRPr lang="en-US"/>
          </a:p>
        </p:txBody>
      </p:sp>
      <p:pic>
        <p:nvPicPr>
          <p:cNvPr id="7" name="Google Shape;479;p44">
            <a:extLst>
              <a:ext uri="{FF2B5EF4-FFF2-40B4-BE49-F238E27FC236}">
                <a16:creationId xmlns:a16="http://schemas.microsoft.com/office/drawing/2014/main" id="{7975E3CA-1598-C349-AC09-E9AB94465791}"/>
              </a:ext>
            </a:extLst>
          </p:cNvPr>
          <p:cNvPicPr preferRelativeResize="0"/>
          <p:nvPr/>
        </p:nvPicPr>
        <p:blipFill rotWithShape="1">
          <a:blip r:embed="rId2">
            <a:alphaModFix/>
          </a:blip>
          <a:srcRect/>
          <a:stretch/>
        </p:blipFill>
        <p:spPr>
          <a:xfrm>
            <a:off x="577023" y="994749"/>
            <a:ext cx="5514808" cy="3280246"/>
          </a:xfrm>
          <a:prstGeom prst="rect">
            <a:avLst/>
          </a:prstGeom>
          <a:noFill/>
          <a:ln>
            <a:noFill/>
          </a:ln>
        </p:spPr>
      </p:pic>
      <p:pic>
        <p:nvPicPr>
          <p:cNvPr id="8" name="Google Shape;480;p44">
            <a:extLst>
              <a:ext uri="{FF2B5EF4-FFF2-40B4-BE49-F238E27FC236}">
                <a16:creationId xmlns:a16="http://schemas.microsoft.com/office/drawing/2014/main" id="{CB069223-D78C-DB40-8281-296A91B48EFD}"/>
              </a:ext>
            </a:extLst>
          </p:cNvPr>
          <p:cNvPicPr preferRelativeResize="0"/>
          <p:nvPr/>
        </p:nvPicPr>
        <p:blipFill rotWithShape="1">
          <a:blip r:embed="rId3">
            <a:alphaModFix/>
          </a:blip>
          <a:srcRect/>
          <a:stretch/>
        </p:blipFill>
        <p:spPr>
          <a:xfrm>
            <a:off x="6091831" y="994749"/>
            <a:ext cx="5433862" cy="3814906"/>
          </a:xfrm>
          <a:prstGeom prst="rect">
            <a:avLst/>
          </a:prstGeom>
          <a:noFill/>
          <a:ln>
            <a:noFill/>
          </a:ln>
        </p:spPr>
      </p:pic>
      <p:sp>
        <p:nvSpPr>
          <p:cNvPr id="9" name="TextBox 8">
            <a:extLst>
              <a:ext uri="{FF2B5EF4-FFF2-40B4-BE49-F238E27FC236}">
                <a16:creationId xmlns:a16="http://schemas.microsoft.com/office/drawing/2014/main" id="{E96256D0-E718-174C-A6F5-1187A815CC20}"/>
              </a:ext>
            </a:extLst>
          </p:cNvPr>
          <p:cNvSpPr txBox="1"/>
          <p:nvPr/>
        </p:nvSpPr>
        <p:spPr>
          <a:xfrm>
            <a:off x="871870" y="5206721"/>
            <a:ext cx="10653824" cy="646331"/>
          </a:xfrm>
          <a:prstGeom prst="rect">
            <a:avLst/>
          </a:prstGeom>
          <a:noFill/>
        </p:spPr>
        <p:txBody>
          <a:bodyPr wrap="square" rtlCol="0">
            <a:spAutoFit/>
          </a:bodyPr>
          <a:lstStyle/>
          <a:p>
            <a:r>
              <a:rPr lang="en-US" dirty="0"/>
              <a:t>Top artists have most concerts next year has different preference to hold their concert, they can exploit more locations based on top concert locations.  </a:t>
            </a:r>
          </a:p>
        </p:txBody>
      </p:sp>
    </p:spTree>
    <p:extLst>
      <p:ext uri="{BB962C8B-B14F-4D97-AF65-F5344CB8AC3E}">
        <p14:creationId xmlns:p14="http://schemas.microsoft.com/office/powerpoint/2010/main" val="289082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6E3E-9862-FB47-9764-98A620397D09}"/>
              </a:ext>
            </a:extLst>
          </p:cNvPr>
          <p:cNvSpPr>
            <a:spLocks noGrp="1"/>
          </p:cNvSpPr>
          <p:nvPr>
            <p:ph type="title"/>
          </p:nvPr>
        </p:nvSpPr>
        <p:spPr/>
        <p:txBody>
          <a:bodyPr/>
          <a:lstStyle/>
          <a:p>
            <a:r>
              <a:rPr lang="en-US" dirty="0"/>
              <a:t>Lyrics Analysis: </a:t>
            </a:r>
          </a:p>
        </p:txBody>
      </p:sp>
      <p:sp>
        <p:nvSpPr>
          <p:cNvPr id="3" name="Content Placeholder 2">
            <a:extLst>
              <a:ext uri="{FF2B5EF4-FFF2-40B4-BE49-F238E27FC236}">
                <a16:creationId xmlns:a16="http://schemas.microsoft.com/office/drawing/2014/main" id="{02D9FC68-3781-E346-992E-E603B61F2026}"/>
              </a:ext>
            </a:extLst>
          </p:cNvPr>
          <p:cNvSpPr>
            <a:spLocks noGrp="1"/>
          </p:cNvSpPr>
          <p:nvPr>
            <p:ph idx="1"/>
          </p:nvPr>
        </p:nvSpPr>
        <p:spPr>
          <a:xfrm>
            <a:off x="581194" y="1099264"/>
            <a:ext cx="5606955" cy="2834784"/>
          </a:xfrm>
        </p:spPr>
        <p:txBody>
          <a:bodyPr>
            <a:normAutofit/>
          </a:bodyPr>
          <a:lstStyle/>
          <a:p>
            <a:pPr marL="457200" lvl="0" indent="-292100">
              <a:spcBef>
                <a:spcPts val="0"/>
              </a:spcBef>
              <a:spcAft>
                <a:spcPts val="0"/>
              </a:spcAft>
              <a:buSzPts val="1000"/>
              <a:buFont typeface="Courier New" panose="02070309020205020404" pitchFamily="49" charset="0"/>
              <a:buChar char="o"/>
            </a:pPr>
            <a:r>
              <a:rPr lang="en-US" sz="1600" dirty="0">
                <a:solidFill>
                  <a:schemeClr val="tx1"/>
                </a:solidFill>
                <a:latin typeface="Cabin"/>
                <a:ea typeface="Cabin"/>
                <a:cs typeface="Cabin"/>
                <a:sym typeface="Cabin"/>
              </a:rPr>
              <a:t>Popular songs tend to be negative slightly </a:t>
            </a:r>
          </a:p>
          <a:p>
            <a:pPr marL="165100" lvl="0" indent="0">
              <a:spcBef>
                <a:spcPts val="0"/>
              </a:spcBef>
              <a:spcAft>
                <a:spcPts val="0"/>
              </a:spcAft>
              <a:buSzPts val="1000"/>
              <a:buNone/>
            </a:pPr>
            <a:r>
              <a:rPr lang="en-US" sz="1600" dirty="0">
                <a:solidFill>
                  <a:schemeClr val="tx1"/>
                </a:solidFill>
                <a:latin typeface="Cabin"/>
                <a:ea typeface="Cabin"/>
                <a:cs typeface="Cabin"/>
                <a:sym typeface="Cabin"/>
              </a:rPr>
              <a:t>	(correlation: -0.12)</a:t>
            </a:r>
          </a:p>
          <a:p>
            <a:pPr marL="457200" lvl="0" indent="-292100">
              <a:spcBef>
                <a:spcPts val="0"/>
              </a:spcBef>
              <a:spcAft>
                <a:spcPts val="0"/>
              </a:spcAft>
              <a:buSzPts val="1000"/>
              <a:buFont typeface="Courier New" panose="02070309020205020404" pitchFamily="49" charset="0"/>
              <a:buChar char="o"/>
            </a:pPr>
            <a:r>
              <a:rPr lang="en-US" sz="1600" dirty="0">
                <a:solidFill>
                  <a:schemeClr val="tx1"/>
                </a:solidFill>
                <a:latin typeface="Cabin"/>
                <a:ea typeface="Cabin"/>
                <a:cs typeface="Cabin"/>
                <a:sym typeface="Cabin"/>
              </a:rPr>
              <a:t>Most songs are centered around neutral sentiments</a:t>
            </a:r>
          </a:p>
          <a:p>
            <a:pPr marL="457200" lvl="0" indent="-292100">
              <a:spcBef>
                <a:spcPts val="0"/>
              </a:spcBef>
              <a:spcAft>
                <a:spcPts val="0"/>
              </a:spcAft>
              <a:buSzPts val="1000"/>
              <a:buFont typeface="Courier New" panose="02070309020205020404" pitchFamily="49" charset="0"/>
              <a:buChar char="o"/>
            </a:pPr>
            <a:r>
              <a:rPr lang="en-US" sz="1600" dirty="0">
                <a:solidFill>
                  <a:schemeClr val="tx1"/>
                </a:solidFill>
                <a:latin typeface="Cabin"/>
                <a:ea typeface="Cabin"/>
                <a:cs typeface="Cabin"/>
                <a:sym typeface="Cabin"/>
              </a:rPr>
              <a:t>Some songs are very positive while being still very popular</a:t>
            </a:r>
          </a:p>
          <a:p>
            <a:pPr marL="457200" lvl="0" indent="-292100">
              <a:spcBef>
                <a:spcPts val="0"/>
              </a:spcBef>
              <a:spcAft>
                <a:spcPts val="0"/>
              </a:spcAft>
              <a:buClr>
                <a:schemeClr val="dk1"/>
              </a:buClr>
              <a:buSzPts val="1000"/>
              <a:buFont typeface="Courier New" panose="02070309020205020404" pitchFamily="49" charset="0"/>
              <a:buChar char="o"/>
            </a:pPr>
            <a:r>
              <a:rPr lang="en-US" sz="1600" dirty="0">
                <a:solidFill>
                  <a:schemeClr val="tx1"/>
                </a:solidFill>
                <a:latin typeface="Cabin"/>
                <a:ea typeface="Cabin"/>
                <a:cs typeface="Cabin"/>
                <a:sym typeface="Cabin"/>
              </a:rPr>
              <a:t>It may be good to use songs that are slightly negative</a:t>
            </a:r>
          </a:p>
          <a:p>
            <a:pPr marL="457200" lvl="0" indent="-292100">
              <a:spcBef>
                <a:spcPts val="0"/>
              </a:spcBef>
              <a:spcAft>
                <a:spcPts val="0"/>
              </a:spcAft>
              <a:buClr>
                <a:schemeClr val="dk1"/>
              </a:buClr>
              <a:buSzPts val="1000"/>
              <a:buFont typeface="Courier New" panose="02070309020205020404" pitchFamily="49" charset="0"/>
              <a:buChar char="o"/>
            </a:pPr>
            <a:r>
              <a:rPr lang="en-US" sz="1600" dirty="0">
                <a:solidFill>
                  <a:schemeClr val="tx1"/>
                </a:solidFill>
                <a:latin typeface="Cabin"/>
                <a:ea typeface="Cabin"/>
                <a:cs typeface="Cabin"/>
                <a:sym typeface="Cabin"/>
              </a:rPr>
              <a:t>Companies can identify artists that are overall positive or negative - drill down which artists resonate with their overall theme.</a:t>
            </a:r>
          </a:p>
          <a:p>
            <a:pPr marL="457200" lvl="0" indent="-292100">
              <a:spcBef>
                <a:spcPts val="0"/>
              </a:spcBef>
              <a:spcAft>
                <a:spcPts val="0"/>
              </a:spcAft>
              <a:buClr>
                <a:schemeClr val="dk1"/>
              </a:buClr>
              <a:buSzPts val="1000"/>
              <a:buFont typeface="Courier New" panose="02070309020205020404" pitchFamily="49" charset="0"/>
              <a:buChar char="o"/>
            </a:pPr>
            <a:r>
              <a:rPr lang="en-US" sz="1600" dirty="0">
                <a:solidFill>
                  <a:schemeClr val="tx1"/>
                </a:solidFill>
                <a:latin typeface="Cabin"/>
                <a:ea typeface="Cabin"/>
                <a:cs typeface="Cabin"/>
                <a:sym typeface="Cabin"/>
              </a:rPr>
              <a:t>Companies can narrow down to songs that evoke specific emotion that can resonates with message of advertisement. </a:t>
            </a:r>
          </a:p>
        </p:txBody>
      </p:sp>
      <p:sp>
        <p:nvSpPr>
          <p:cNvPr id="4" name="Slide Number Placeholder 3">
            <a:extLst>
              <a:ext uri="{FF2B5EF4-FFF2-40B4-BE49-F238E27FC236}">
                <a16:creationId xmlns:a16="http://schemas.microsoft.com/office/drawing/2014/main" id="{D6965149-A0EA-984C-9859-EB91A9A6018D}"/>
              </a:ext>
            </a:extLst>
          </p:cNvPr>
          <p:cNvSpPr>
            <a:spLocks noGrp="1"/>
          </p:cNvSpPr>
          <p:nvPr>
            <p:ph type="sldNum" sz="quarter" idx="12"/>
          </p:nvPr>
        </p:nvSpPr>
        <p:spPr/>
        <p:txBody>
          <a:bodyPr/>
          <a:lstStyle/>
          <a:p>
            <a:fld id="{0E2569AF-13DA-8049-ADE9-69C8A5EA332C}" type="slidenum">
              <a:rPr lang="en-US" smtClean="0"/>
              <a:pPr/>
              <a:t>17</a:t>
            </a:fld>
            <a:endParaRPr lang="en-US"/>
          </a:p>
        </p:txBody>
      </p:sp>
      <p:pic>
        <p:nvPicPr>
          <p:cNvPr id="5" name="Google Shape;487;p45">
            <a:extLst>
              <a:ext uri="{FF2B5EF4-FFF2-40B4-BE49-F238E27FC236}">
                <a16:creationId xmlns:a16="http://schemas.microsoft.com/office/drawing/2014/main" id="{4D9F644D-A1EE-5F4A-BBA9-8DBE979990D9}"/>
              </a:ext>
            </a:extLst>
          </p:cNvPr>
          <p:cNvPicPr preferRelativeResize="0"/>
          <p:nvPr/>
        </p:nvPicPr>
        <p:blipFill>
          <a:blip r:embed="rId2">
            <a:alphaModFix/>
          </a:blip>
          <a:stretch>
            <a:fillRect/>
          </a:stretch>
        </p:blipFill>
        <p:spPr>
          <a:xfrm>
            <a:off x="6337006" y="1180214"/>
            <a:ext cx="5406369" cy="4283409"/>
          </a:xfrm>
          <a:prstGeom prst="rect">
            <a:avLst/>
          </a:prstGeom>
          <a:noFill/>
          <a:ln>
            <a:noFill/>
          </a:ln>
        </p:spPr>
      </p:pic>
      <p:pic>
        <p:nvPicPr>
          <p:cNvPr id="7" name="Picture 6">
            <a:extLst>
              <a:ext uri="{FF2B5EF4-FFF2-40B4-BE49-F238E27FC236}">
                <a16:creationId xmlns:a16="http://schemas.microsoft.com/office/drawing/2014/main" id="{0A013B64-C707-9D48-8C2F-8ADE610C45E7}"/>
              </a:ext>
            </a:extLst>
          </p:cNvPr>
          <p:cNvPicPr>
            <a:picLocks noChangeAspect="1"/>
          </p:cNvPicPr>
          <p:nvPr/>
        </p:nvPicPr>
        <p:blipFill>
          <a:blip r:embed="rId3"/>
          <a:stretch>
            <a:fillRect/>
          </a:stretch>
        </p:blipFill>
        <p:spPr>
          <a:xfrm>
            <a:off x="333449" y="4165035"/>
            <a:ext cx="5854700" cy="1625600"/>
          </a:xfrm>
          <a:prstGeom prst="rect">
            <a:avLst/>
          </a:prstGeom>
        </p:spPr>
      </p:pic>
    </p:spTree>
    <p:extLst>
      <p:ext uri="{BB962C8B-B14F-4D97-AF65-F5344CB8AC3E}">
        <p14:creationId xmlns:p14="http://schemas.microsoft.com/office/powerpoint/2010/main" val="218726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342724-FA89-F046-A809-0514789898EF}"/>
              </a:ext>
            </a:extLst>
          </p:cNvPr>
          <p:cNvSpPr>
            <a:spLocks noGrp="1"/>
          </p:cNvSpPr>
          <p:nvPr>
            <p:ph type="title"/>
          </p:nvPr>
        </p:nvSpPr>
        <p:spPr/>
        <p:txBody>
          <a:bodyPr/>
          <a:lstStyle/>
          <a:p>
            <a:r>
              <a:rPr lang="en-US" dirty="0"/>
              <a:t>Business Case Summary </a:t>
            </a:r>
          </a:p>
        </p:txBody>
      </p:sp>
      <p:sp>
        <p:nvSpPr>
          <p:cNvPr id="6" name="Content Placeholder 5">
            <a:extLst>
              <a:ext uri="{FF2B5EF4-FFF2-40B4-BE49-F238E27FC236}">
                <a16:creationId xmlns:a16="http://schemas.microsoft.com/office/drawing/2014/main" id="{B2AB7A2C-C569-1742-BCEB-E0E6CD1B79B4}"/>
              </a:ext>
            </a:extLst>
          </p:cNvPr>
          <p:cNvSpPr>
            <a:spLocks noGrp="1"/>
          </p:cNvSpPr>
          <p:nvPr>
            <p:ph idx="1"/>
          </p:nvPr>
        </p:nvSpPr>
        <p:spPr/>
        <p:txBody>
          <a:bodyPr>
            <a:normAutofit/>
          </a:bodyPr>
          <a:lstStyle/>
          <a:p>
            <a:pPr fontAlgn="base"/>
            <a:r>
              <a:rPr lang="en-US" sz="2000" dirty="0">
                <a:solidFill>
                  <a:schemeClr val="tx1"/>
                </a:solidFill>
              </a:rPr>
              <a:t>We want to use Spotify data to help artists, advertisement companies, entertainment, and talent agencies to make more informed decisions</a:t>
            </a:r>
          </a:p>
          <a:p>
            <a:pPr fontAlgn="base"/>
            <a:r>
              <a:rPr lang="en-US" sz="2000" dirty="0">
                <a:solidFill>
                  <a:schemeClr val="tx1"/>
                </a:solidFill>
              </a:rPr>
              <a:t>We collect artist, lyrics, stream, and concert ticket data, and evaluate metrics of popularity and sentiment</a:t>
            </a:r>
          </a:p>
          <a:p>
            <a:pPr fontAlgn="base"/>
            <a:r>
              <a:rPr lang="en-US" sz="2000" dirty="0">
                <a:solidFill>
                  <a:schemeClr val="tx1"/>
                </a:solidFill>
              </a:rPr>
              <a:t>Entertainment and talent agencies can get an estimate of concert ticket price based on region</a:t>
            </a:r>
          </a:p>
          <a:p>
            <a:pPr fontAlgn="base"/>
            <a:r>
              <a:rPr lang="en-US" sz="2000" dirty="0">
                <a:solidFill>
                  <a:schemeClr val="tx1"/>
                </a:solidFill>
              </a:rPr>
              <a:t>Advertisement companies can quickly narrow down songs and artists that better reflect the theme of advertisement</a:t>
            </a:r>
          </a:p>
        </p:txBody>
      </p:sp>
      <p:sp>
        <p:nvSpPr>
          <p:cNvPr id="4" name="Slide Number Placeholder 3">
            <a:extLst>
              <a:ext uri="{FF2B5EF4-FFF2-40B4-BE49-F238E27FC236}">
                <a16:creationId xmlns:a16="http://schemas.microsoft.com/office/drawing/2014/main" id="{41796E5D-A5A2-6549-8AF3-42F431ADAC4E}"/>
              </a:ext>
            </a:extLst>
          </p:cNvPr>
          <p:cNvSpPr>
            <a:spLocks noGrp="1"/>
          </p:cNvSpPr>
          <p:nvPr>
            <p:ph type="sldNum" sz="quarter" idx="12"/>
          </p:nvPr>
        </p:nvSpPr>
        <p:spPr/>
        <p:txBody>
          <a:bodyPr/>
          <a:lstStyle/>
          <a:p>
            <a:fld id="{0E2569AF-13DA-8049-ADE9-69C8A5EA332C}" type="slidenum">
              <a:rPr lang="en-US" smtClean="0"/>
              <a:pPr/>
              <a:t>18</a:t>
            </a:fld>
            <a:endParaRPr lang="en-US"/>
          </a:p>
        </p:txBody>
      </p:sp>
    </p:spTree>
    <p:extLst>
      <p:ext uri="{BB962C8B-B14F-4D97-AF65-F5344CB8AC3E}">
        <p14:creationId xmlns:p14="http://schemas.microsoft.com/office/powerpoint/2010/main" val="150659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84C97-F820-F044-B7BF-C0B7F9A58341}"/>
              </a:ext>
            </a:extLst>
          </p:cNvPr>
          <p:cNvSpPr>
            <a:spLocks noGrp="1"/>
          </p:cNvSpPr>
          <p:nvPr>
            <p:ph type="title"/>
          </p:nvPr>
        </p:nvSpPr>
        <p:spPr>
          <a:xfrm>
            <a:off x="581192" y="564603"/>
            <a:ext cx="11162184" cy="534660"/>
          </a:xfrm>
        </p:spPr>
        <p:txBody>
          <a:bodyPr/>
          <a:lstStyle/>
          <a:p>
            <a:r>
              <a:rPr lang="en-US" dirty="0"/>
              <a:t>More Data for Deeper Insight </a:t>
            </a:r>
          </a:p>
        </p:txBody>
      </p:sp>
      <p:sp>
        <p:nvSpPr>
          <p:cNvPr id="6" name="Content Placeholder 5">
            <a:extLst>
              <a:ext uri="{FF2B5EF4-FFF2-40B4-BE49-F238E27FC236}">
                <a16:creationId xmlns:a16="http://schemas.microsoft.com/office/drawing/2014/main" id="{CE7B0B46-CE6B-B74A-8A11-A550530CC105}"/>
              </a:ext>
            </a:extLst>
          </p:cNvPr>
          <p:cNvSpPr>
            <a:spLocks noGrp="1"/>
          </p:cNvSpPr>
          <p:nvPr>
            <p:ph idx="1"/>
          </p:nvPr>
        </p:nvSpPr>
        <p:spPr/>
        <p:txBody>
          <a:bodyPr/>
          <a:lstStyle/>
          <a:p>
            <a:pPr fontAlgn="base"/>
            <a:r>
              <a:rPr lang="en-US" sz="2400" dirty="0">
                <a:solidFill>
                  <a:schemeClr val="tx1"/>
                </a:solidFill>
              </a:rPr>
              <a:t>Go more international, collect data from countries other than North America</a:t>
            </a:r>
          </a:p>
          <a:p>
            <a:pPr fontAlgn="base"/>
            <a:r>
              <a:rPr lang="en-US" sz="2400" dirty="0">
                <a:solidFill>
                  <a:schemeClr val="tx1"/>
                </a:solidFill>
              </a:rPr>
              <a:t>Lyrics: research the characteristics of tracks used in successful advertisements and map these characteristics to top songs in Spotify to identify new songs that are correlated with successful advertisements</a:t>
            </a:r>
          </a:p>
          <a:p>
            <a:pPr fontAlgn="base"/>
            <a:r>
              <a:rPr lang="en-US" sz="2400" dirty="0">
                <a:solidFill>
                  <a:schemeClr val="tx1"/>
                </a:solidFill>
              </a:rPr>
              <a:t>Forecasting each artist’s total streams per day as time series data</a:t>
            </a:r>
          </a:p>
          <a:p>
            <a:pPr lvl="1" fontAlgn="base"/>
            <a:r>
              <a:rPr lang="en-US" sz="2400" dirty="0">
                <a:solidFill>
                  <a:schemeClr val="tx1"/>
                </a:solidFill>
              </a:rPr>
              <a:t>Scrape more historical data rather than two-months frame</a:t>
            </a:r>
          </a:p>
          <a:p>
            <a:pPr lvl="1" fontAlgn="base"/>
            <a:r>
              <a:rPr lang="en-US" sz="2400" dirty="0">
                <a:solidFill>
                  <a:schemeClr val="tx1"/>
                </a:solidFill>
              </a:rPr>
              <a:t>With greater abundance of longitudinal data, we can forecast with greater accuracy per artist, so go granular. </a:t>
            </a:r>
          </a:p>
          <a:p>
            <a:endParaRPr lang="en-US" dirty="0"/>
          </a:p>
        </p:txBody>
      </p:sp>
      <p:sp>
        <p:nvSpPr>
          <p:cNvPr id="4" name="Slide Number Placeholder 3">
            <a:extLst>
              <a:ext uri="{FF2B5EF4-FFF2-40B4-BE49-F238E27FC236}">
                <a16:creationId xmlns:a16="http://schemas.microsoft.com/office/drawing/2014/main" id="{05BF1EE7-8A20-6842-9EDD-6490BEC910B1}"/>
              </a:ext>
            </a:extLst>
          </p:cNvPr>
          <p:cNvSpPr>
            <a:spLocks noGrp="1"/>
          </p:cNvSpPr>
          <p:nvPr>
            <p:ph type="sldNum" sz="quarter" idx="12"/>
          </p:nvPr>
        </p:nvSpPr>
        <p:spPr/>
        <p:txBody>
          <a:bodyPr/>
          <a:lstStyle/>
          <a:p>
            <a:fld id="{0E2569AF-13DA-8049-ADE9-69C8A5EA332C}" type="slidenum">
              <a:rPr lang="en-US" smtClean="0"/>
              <a:pPr/>
              <a:t>19</a:t>
            </a:fld>
            <a:endParaRPr lang="en-US"/>
          </a:p>
        </p:txBody>
      </p:sp>
    </p:spTree>
    <p:extLst>
      <p:ext uri="{BB962C8B-B14F-4D97-AF65-F5344CB8AC3E}">
        <p14:creationId xmlns:p14="http://schemas.microsoft.com/office/powerpoint/2010/main" val="60606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F104-50AB-5040-A2BD-981D6E631B18}"/>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0E66612E-50D4-5B4F-81C0-2563CC6CF9E8}"/>
              </a:ext>
            </a:extLst>
          </p:cNvPr>
          <p:cNvGraphicFramePr>
            <a:graphicFrameLocks noGrp="1"/>
          </p:cNvGraphicFramePr>
          <p:nvPr>
            <p:ph idx="1"/>
            <p:extLst>
              <p:ext uri="{D42A27DB-BD31-4B8C-83A1-F6EECF244321}">
                <p14:modId xmlns:p14="http://schemas.microsoft.com/office/powerpoint/2010/main" val="1261036830"/>
              </p:ext>
            </p:extLst>
          </p:nvPr>
        </p:nvGraphicFramePr>
        <p:xfrm>
          <a:off x="581025" y="1192213"/>
          <a:ext cx="11029950" cy="4364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69769550-D9B5-B548-8F29-C24C3CD91734}"/>
              </a:ext>
            </a:extLst>
          </p:cNvPr>
          <p:cNvSpPr>
            <a:spLocks noGrp="1"/>
          </p:cNvSpPr>
          <p:nvPr>
            <p:ph type="sldNum" sz="quarter" idx="12"/>
          </p:nvPr>
        </p:nvSpPr>
        <p:spPr/>
        <p:txBody>
          <a:bodyPr/>
          <a:lstStyle/>
          <a:p>
            <a:fld id="{0E2569AF-13DA-8049-ADE9-69C8A5EA332C}" type="slidenum">
              <a:rPr lang="en-US" smtClean="0"/>
              <a:pPr/>
              <a:t>2</a:t>
            </a:fld>
            <a:endParaRPr lang="en-US"/>
          </a:p>
        </p:txBody>
      </p:sp>
    </p:spTree>
    <p:extLst>
      <p:ext uri="{BB962C8B-B14F-4D97-AF65-F5344CB8AC3E}">
        <p14:creationId xmlns:p14="http://schemas.microsoft.com/office/powerpoint/2010/main" val="1043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CD1E-4A14-834F-8286-383097E23DB8}"/>
              </a:ext>
            </a:extLst>
          </p:cNvPr>
          <p:cNvSpPr>
            <a:spLocks noGrp="1"/>
          </p:cNvSpPr>
          <p:nvPr>
            <p:ph type="title"/>
          </p:nvPr>
        </p:nvSpPr>
        <p:spPr>
          <a:xfrm>
            <a:off x="581192" y="564603"/>
            <a:ext cx="11162184" cy="534660"/>
          </a:xfrm>
        </p:spPr>
        <p:txBody>
          <a:bodyPr/>
          <a:lstStyle/>
          <a:p>
            <a:r>
              <a:rPr lang="en-US" dirty="0"/>
              <a:t>Data Engineering Is Harder Than It Looks! </a:t>
            </a:r>
          </a:p>
        </p:txBody>
      </p:sp>
      <p:sp>
        <p:nvSpPr>
          <p:cNvPr id="3" name="Content Placeholder 2">
            <a:extLst>
              <a:ext uri="{FF2B5EF4-FFF2-40B4-BE49-F238E27FC236}">
                <a16:creationId xmlns:a16="http://schemas.microsoft.com/office/drawing/2014/main" id="{0B0DA28B-756F-E846-9091-74537430F302}"/>
              </a:ext>
            </a:extLst>
          </p:cNvPr>
          <p:cNvSpPr>
            <a:spLocks noGrp="1"/>
          </p:cNvSpPr>
          <p:nvPr>
            <p:ph idx="1"/>
          </p:nvPr>
        </p:nvSpPr>
        <p:spPr/>
        <p:txBody>
          <a:bodyPr>
            <a:normAutofit/>
          </a:bodyPr>
          <a:lstStyle/>
          <a:p>
            <a:pPr marL="457200" indent="-457200" fontAlgn="base">
              <a:buFont typeface="+mj-lt"/>
              <a:buAutoNum type="arabicPeriod"/>
            </a:pPr>
            <a:r>
              <a:rPr lang="en-US" sz="2400" dirty="0">
                <a:solidFill>
                  <a:schemeClr val="tx1"/>
                </a:solidFill>
              </a:rPr>
              <a:t>Use “sleep system” when scrapping to prevent your IP Address to be blocked</a:t>
            </a:r>
          </a:p>
          <a:p>
            <a:pPr marL="457200" indent="-457200" fontAlgn="base">
              <a:buFont typeface="+mj-lt"/>
              <a:buAutoNum type="arabicPeriod"/>
            </a:pPr>
            <a:r>
              <a:rPr lang="en-US" sz="2400" dirty="0">
                <a:solidFill>
                  <a:schemeClr val="tx1"/>
                </a:solidFill>
              </a:rPr>
              <a:t>Use API’s available instead of HTML nodes in web page scraping</a:t>
            </a:r>
          </a:p>
          <a:p>
            <a:pPr marL="457200" indent="-457200" fontAlgn="base">
              <a:buFont typeface="+mj-lt"/>
              <a:buAutoNum type="arabicPeriod"/>
            </a:pPr>
            <a:r>
              <a:rPr lang="en-US" sz="2400" dirty="0">
                <a:solidFill>
                  <a:schemeClr val="tx1"/>
                </a:solidFill>
              </a:rPr>
              <a:t>Forecast analysis requires at least 2 years of data in order to capture seasonality</a:t>
            </a:r>
          </a:p>
          <a:p>
            <a:pPr marL="457200" indent="-457200" fontAlgn="base">
              <a:buFont typeface="+mj-lt"/>
              <a:buAutoNum type="arabicPeriod"/>
            </a:pPr>
            <a:r>
              <a:rPr lang="en-US" sz="2400" dirty="0">
                <a:solidFill>
                  <a:schemeClr val="tx1"/>
                </a:solidFill>
              </a:rPr>
              <a:t>Some tools are more convenient and useful in certain aspects of data processing </a:t>
            </a:r>
          </a:p>
          <a:p>
            <a:pPr marL="457200" indent="-457200" fontAlgn="base">
              <a:buFont typeface="+mj-lt"/>
              <a:buAutoNum type="arabicPeriod"/>
            </a:pPr>
            <a:r>
              <a:rPr lang="en-US" sz="2400" dirty="0">
                <a:solidFill>
                  <a:schemeClr val="tx1"/>
                </a:solidFill>
              </a:rPr>
              <a:t>Only having a few variables is often not enough to produce a satisfying analysis even though data collection and processing is very painful</a:t>
            </a:r>
          </a:p>
        </p:txBody>
      </p:sp>
      <p:sp>
        <p:nvSpPr>
          <p:cNvPr id="4" name="Slide Number Placeholder 3">
            <a:extLst>
              <a:ext uri="{FF2B5EF4-FFF2-40B4-BE49-F238E27FC236}">
                <a16:creationId xmlns:a16="http://schemas.microsoft.com/office/drawing/2014/main" id="{A1B84EF3-DD56-CA4C-97A0-DA2CDBFD1EC8}"/>
              </a:ext>
            </a:extLst>
          </p:cNvPr>
          <p:cNvSpPr>
            <a:spLocks noGrp="1"/>
          </p:cNvSpPr>
          <p:nvPr>
            <p:ph type="sldNum" sz="quarter" idx="12"/>
          </p:nvPr>
        </p:nvSpPr>
        <p:spPr/>
        <p:txBody>
          <a:bodyPr/>
          <a:lstStyle/>
          <a:p>
            <a:fld id="{0E2569AF-13DA-8049-ADE9-69C8A5EA332C}" type="slidenum">
              <a:rPr lang="en-US" smtClean="0"/>
              <a:pPr/>
              <a:t>20</a:t>
            </a:fld>
            <a:endParaRPr lang="en-US"/>
          </a:p>
        </p:txBody>
      </p:sp>
    </p:spTree>
    <p:extLst>
      <p:ext uri="{BB962C8B-B14F-4D97-AF65-F5344CB8AC3E}">
        <p14:creationId xmlns:p14="http://schemas.microsoft.com/office/powerpoint/2010/main" val="174236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8D9C0-EA93-FF4F-A10B-C7AE5AC557F4}"/>
              </a:ext>
            </a:extLst>
          </p:cNvPr>
          <p:cNvSpPr>
            <a:spLocks noGrp="1"/>
          </p:cNvSpPr>
          <p:nvPr>
            <p:ph idx="1"/>
          </p:nvPr>
        </p:nvSpPr>
        <p:spPr>
          <a:xfrm>
            <a:off x="581192" y="610165"/>
            <a:ext cx="11029615" cy="4364361"/>
          </a:xfrm>
        </p:spPr>
        <p:txBody>
          <a:bodyPr>
            <a:normAutofit/>
          </a:bodyPr>
          <a:lstStyle/>
          <a:p>
            <a:pPr marL="0" indent="0">
              <a:buNone/>
            </a:pPr>
            <a:r>
              <a:rPr lang="en-US" sz="8800" dirty="0">
                <a:solidFill>
                  <a:schemeClr val="accent3">
                    <a:lumMod val="50000"/>
                  </a:schemeClr>
                </a:solidFill>
                <a:latin typeface="+mj-lt"/>
              </a:rPr>
              <a:t>THANK YOU</a:t>
            </a:r>
          </a:p>
        </p:txBody>
      </p:sp>
      <p:sp>
        <p:nvSpPr>
          <p:cNvPr id="4" name="Slide Number Placeholder 3">
            <a:extLst>
              <a:ext uri="{FF2B5EF4-FFF2-40B4-BE49-F238E27FC236}">
                <a16:creationId xmlns:a16="http://schemas.microsoft.com/office/drawing/2014/main" id="{5D85B9FC-BEC1-6A4A-9D58-9FD93B2CEED3}"/>
              </a:ext>
            </a:extLst>
          </p:cNvPr>
          <p:cNvSpPr>
            <a:spLocks noGrp="1"/>
          </p:cNvSpPr>
          <p:nvPr>
            <p:ph type="sldNum" sz="quarter" idx="12"/>
          </p:nvPr>
        </p:nvSpPr>
        <p:spPr/>
        <p:txBody>
          <a:bodyPr/>
          <a:lstStyle/>
          <a:p>
            <a:fld id="{0E2569AF-13DA-8049-ADE9-69C8A5EA332C}" type="slidenum">
              <a:rPr lang="en-US" smtClean="0"/>
              <a:pPr/>
              <a:t>21</a:t>
            </a:fld>
            <a:endParaRPr lang="en-US"/>
          </a:p>
        </p:txBody>
      </p:sp>
    </p:spTree>
    <p:extLst>
      <p:ext uri="{BB962C8B-B14F-4D97-AF65-F5344CB8AC3E}">
        <p14:creationId xmlns:p14="http://schemas.microsoft.com/office/powerpoint/2010/main" val="2133348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A801-FBCD-7447-9FEF-CE0294EB54B5}"/>
              </a:ext>
            </a:extLst>
          </p:cNvPr>
          <p:cNvSpPr>
            <a:spLocks noGrp="1"/>
          </p:cNvSpPr>
          <p:nvPr>
            <p:ph type="title"/>
          </p:nvPr>
        </p:nvSpPr>
        <p:spPr/>
        <p:txBody>
          <a:bodyPr/>
          <a:lstStyle/>
          <a:p>
            <a:r>
              <a:rPr lang="en-US" dirty="0"/>
              <a:t>Appendix </a:t>
            </a:r>
          </a:p>
        </p:txBody>
      </p:sp>
      <p:sp>
        <p:nvSpPr>
          <p:cNvPr id="3" name="Content Placeholder 2">
            <a:extLst>
              <a:ext uri="{FF2B5EF4-FFF2-40B4-BE49-F238E27FC236}">
                <a16:creationId xmlns:a16="http://schemas.microsoft.com/office/drawing/2014/main" id="{CC39AF22-9A42-A54C-9B15-0BAFEFC46F1C}"/>
              </a:ext>
            </a:extLst>
          </p:cNvPr>
          <p:cNvSpPr>
            <a:spLocks noGrp="1"/>
          </p:cNvSpPr>
          <p:nvPr>
            <p:ph idx="1"/>
          </p:nvPr>
        </p:nvSpPr>
        <p:spPr>
          <a:xfrm>
            <a:off x="581193" y="1099263"/>
            <a:ext cx="11170521" cy="5046356"/>
          </a:xfrm>
        </p:spPr>
        <p:txBody>
          <a:bodyPr/>
          <a:lstStyle/>
          <a:p>
            <a:r>
              <a:rPr lang="en-US" dirty="0">
                <a:solidFill>
                  <a:schemeClr val="bg1">
                    <a:lumMod val="50000"/>
                  </a:schemeClr>
                </a:solidFill>
                <a:hlinkClick r:id="rId2"/>
              </a:rPr>
              <a:t>https://www.statista.com/chart/15697/spotify-user-growth/</a:t>
            </a:r>
            <a:endParaRPr lang="en-US" dirty="0">
              <a:solidFill>
                <a:schemeClr val="bg1">
                  <a:lumMod val="50000"/>
                </a:schemeClr>
              </a:solidFill>
            </a:endParaRPr>
          </a:p>
          <a:p>
            <a:r>
              <a:rPr lang="en-US" dirty="0">
                <a:solidFill>
                  <a:schemeClr val="bg1">
                    <a:lumMod val="50000"/>
                  </a:schemeClr>
                </a:solidFill>
                <a:hlinkClick r:id="rId3">
                  <a:extLst>
                    <a:ext uri="{A12FA001-AC4F-418D-AE19-62706E023703}">
                      <ahyp:hlinkClr xmlns:ahyp="http://schemas.microsoft.com/office/drawing/2018/hyperlinkcolor" val="tx"/>
                    </a:ext>
                  </a:extLst>
                </a:hlinkClick>
              </a:rPr>
              <a:t>https://www.cnbc.com/2018/01/26/how-spotify-apple-music-can-pay-musicians-more-commentary.html</a:t>
            </a:r>
            <a:endParaRPr lang="en-US" dirty="0">
              <a:solidFill>
                <a:schemeClr val="bg1">
                  <a:lumMod val="50000"/>
                </a:schemeClr>
              </a:solidFill>
            </a:endParaRPr>
          </a:p>
          <a:p>
            <a:r>
              <a:rPr lang="en-US" dirty="0">
                <a:solidFill>
                  <a:schemeClr val="bg1">
                    <a:lumMod val="50000"/>
                  </a:schemeClr>
                </a:solidFill>
                <a:hlinkClick r:id="rId4"/>
              </a:rPr>
              <a:t>https://www.wikipedia.org</a:t>
            </a:r>
            <a:endParaRPr lang="en-US" dirty="0">
              <a:solidFill>
                <a:schemeClr val="bg1">
                  <a:lumMod val="50000"/>
                </a:schemeClr>
              </a:solidFill>
            </a:endParaRPr>
          </a:p>
          <a:p>
            <a:r>
              <a:rPr lang="en-US" dirty="0">
                <a:solidFill>
                  <a:schemeClr val="bg1">
                    <a:lumMod val="50000"/>
                  </a:schemeClr>
                </a:solidFill>
                <a:hlinkClick r:id="rId5"/>
              </a:rPr>
              <a:t>https://www.spotify.com/us/</a:t>
            </a:r>
            <a:endParaRPr lang="en-US" dirty="0">
              <a:solidFill>
                <a:schemeClr val="bg1">
                  <a:lumMod val="50000"/>
                </a:schemeClr>
              </a:solidFill>
            </a:endParaRPr>
          </a:p>
          <a:p>
            <a:r>
              <a:rPr lang="en-US" dirty="0">
                <a:solidFill>
                  <a:schemeClr val="bg1">
                    <a:lumMod val="50000"/>
                  </a:schemeClr>
                </a:solidFill>
                <a:hlinkClick r:id="rId6"/>
              </a:rPr>
              <a:t>https://www.spotify.com/ca-en/</a:t>
            </a:r>
            <a:endParaRPr lang="en-US" dirty="0">
              <a:solidFill>
                <a:schemeClr val="bg1">
                  <a:lumMod val="50000"/>
                </a:schemeClr>
              </a:solidFill>
            </a:endParaRPr>
          </a:p>
          <a:p>
            <a:r>
              <a:rPr lang="en-US" dirty="0">
                <a:solidFill>
                  <a:schemeClr val="bg1">
                    <a:lumMod val="50000"/>
                  </a:schemeClr>
                </a:solidFill>
                <a:hlinkClick r:id="rId7"/>
              </a:rPr>
              <a:t>https://www.billboard.com/charts/billboard-200</a:t>
            </a:r>
            <a:endParaRPr lang="en-US" dirty="0">
              <a:solidFill>
                <a:schemeClr val="bg1">
                  <a:lumMod val="50000"/>
                </a:schemeClr>
              </a:solidFill>
            </a:endParaRPr>
          </a:p>
          <a:p>
            <a:r>
              <a:rPr lang="en-US" dirty="0">
                <a:solidFill>
                  <a:schemeClr val="bg1">
                    <a:lumMod val="50000"/>
                  </a:schemeClr>
                </a:solidFill>
                <a:hlinkClick r:id="rId8"/>
              </a:rPr>
              <a:t>https://www.ticketcity.com</a:t>
            </a:r>
            <a:endParaRPr lang="en-US" dirty="0">
              <a:solidFill>
                <a:schemeClr val="bg1">
                  <a:lumMod val="50000"/>
                </a:schemeClr>
              </a:solidFill>
            </a:endParaRPr>
          </a:p>
          <a:p>
            <a:r>
              <a:rPr lang="en-US" dirty="0">
                <a:solidFill>
                  <a:schemeClr val="bg1">
                    <a:lumMod val="50000"/>
                  </a:schemeClr>
                </a:solidFill>
                <a:hlinkClick r:id="rId9"/>
              </a:rPr>
              <a:t>http://www.azlyrics.com</a:t>
            </a:r>
            <a:endParaRPr lang="en-US" dirty="0">
              <a:solidFill>
                <a:schemeClr val="bg1">
                  <a:lumMod val="50000"/>
                </a:schemeClr>
              </a:solidFill>
            </a:endParaRPr>
          </a:p>
          <a:p>
            <a:r>
              <a:rPr lang="en-US" dirty="0">
                <a:solidFill>
                  <a:schemeClr val="bg1">
                    <a:lumMod val="50000"/>
                  </a:schemeClr>
                </a:solidFill>
                <a:hlinkClick r:id="rId10"/>
              </a:rPr>
              <a:t>https://facebook.github.io/prophet/docs/quick_start.html#r-api</a:t>
            </a:r>
            <a:endParaRPr lang="en-US" dirty="0">
              <a:solidFill>
                <a:schemeClr val="bg1">
                  <a:lumMod val="50000"/>
                </a:schemeClr>
              </a:solidFill>
            </a:endParaRPr>
          </a:p>
          <a:p>
            <a:endParaRPr lang="en-US" dirty="0">
              <a:solidFill>
                <a:schemeClr val="bg1">
                  <a:lumMod val="50000"/>
                </a:schemeClr>
              </a:solidFill>
            </a:endParaRPr>
          </a:p>
          <a:p>
            <a:endParaRPr lang="en-US" dirty="0"/>
          </a:p>
        </p:txBody>
      </p:sp>
      <p:sp>
        <p:nvSpPr>
          <p:cNvPr id="4" name="Slide Number Placeholder 3">
            <a:extLst>
              <a:ext uri="{FF2B5EF4-FFF2-40B4-BE49-F238E27FC236}">
                <a16:creationId xmlns:a16="http://schemas.microsoft.com/office/drawing/2014/main" id="{E5594AB6-4265-E643-9445-16E236ADAAFE}"/>
              </a:ext>
            </a:extLst>
          </p:cNvPr>
          <p:cNvSpPr>
            <a:spLocks noGrp="1"/>
          </p:cNvSpPr>
          <p:nvPr>
            <p:ph type="sldNum" sz="quarter" idx="12"/>
          </p:nvPr>
        </p:nvSpPr>
        <p:spPr/>
        <p:txBody>
          <a:bodyPr/>
          <a:lstStyle/>
          <a:p>
            <a:fld id="{0E2569AF-13DA-8049-ADE9-69C8A5EA332C}" type="slidenum">
              <a:rPr lang="en-US" smtClean="0"/>
              <a:pPr/>
              <a:t>22</a:t>
            </a:fld>
            <a:endParaRPr lang="en-US"/>
          </a:p>
        </p:txBody>
      </p:sp>
    </p:spTree>
    <p:extLst>
      <p:ext uri="{BB962C8B-B14F-4D97-AF65-F5344CB8AC3E}">
        <p14:creationId xmlns:p14="http://schemas.microsoft.com/office/powerpoint/2010/main" val="262144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D493B-182A-1341-9F7C-751F19CDDBB7}"/>
              </a:ext>
            </a:extLst>
          </p:cNvPr>
          <p:cNvSpPr>
            <a:spLocks noGrp="1"/>
          </p:cNvSpPr>
          <p:nvPr>
            <p:ph idx="1"/>
          </p:nvPr>
        </p:nvSpPr>
        <p:spPr>
          <a:xfrm>
            <a:off x="318977" y="818707"/>
            <a:ext cx="5305647" cy="4644917"/>
          </a:xfrm>
        </p:spPr>
        <p:txBody>
          <a:bodyPr anchor="t">
            <a:normAutofit fontScale="92500" lnSpcReduction="10000"/>
          </a:bodyPr>
          <a:lstStyle/>
          <a:p>
            <a:pPr algn="just"/>
            <a:r>
              <a:rPr lang="en-US" dirty="0">
                <a:solidFill>
                  <a:schemeClr val="tx1"/>
                </a:solidFill>
              </a:rPr>
              <a:t>Companies today have a large marketing budget, unfortunately some are still trying to figure out how to get the best return on their investment. Data analysis can help us advise entertainment companies to achieve that goal. Spotify has been gathering data in the streaming music industry for the past 10 years across the world.</a:t>
            </a:r>
          </a:p>
          <a:p>
            <a:pPr algn="just"/>
            <a:r>
              <a:rPr lang="en-US" dirty="0">
                <a:solidFill>
                  <a:schemeClr val="tx1"/>
                </a:solidFill>
              </a:rPr>
              <a:t>Our goal is to analyze streaming data from different parts of the world, to advise artist, organizations or entertainment companies; in a way that they can make informed decisions in their next campaign or investment.</a:t>
            </a:r>
          </a:p>
          <a:p>
            <a:pPr algn="just"/>
            <a:r>
              <a:rPr lang="en-US" dirty="0">
                <a:solidFill>
                  <a:schemeClr val="tx1"/>
                </a:solidFill>
              </a:rPr>
              <a:t>With data visualization techniques we can simplify interpretation from 190 million subscribers, to better understand what customers are listening around the globe and perhaps understand their sentiment associates with those lyrics.</a:t>
            </a:r>
          </a:p>
          <a:p>
            <a:pPr algn="just"/>
            <a:endParaRPr lang="en-US" dirty="0"/>
          </a:p>
          <a:p>
            <a:pPr marL="0" indent="0" algn="just">
              <a:buNone/>
            </a:pPr>
            <a:endParaRPr lang="en-US" dirty="0"/>
          </a:p>
        </p:txBody>
      </p:sp>
      <p:sp>
        <p:nvSpPr>
          <p:cNvPr id="2" name="Slide Number Placeholder 1">
            <a:extLst>
              <a:ext uri="{FF2B5EF4-FFF2-40B4-BE49-F238E27FC236}">
                <a16:creationId xmlns:a16="http://schemas.microsoft.com/office/drawing/2014/main" id="{8DA2C121-72F7-F943-A508-06FB6DE40D27}"/>
              </a:ext>
            </a:extLst>
          </p:cNvPr>
          <p:cNvSpPr>
            <a:spLocks noGrp="1"/>
          </p:cNvSpPr>
          <p:nvPr>
            <p:ph type="sldNum" sz="quarter" idx="12"/>
          </p:nvPr>
        </p:nvSpPr>
        <p:spPr>
          <a:xfrm>
            <a:off x="10558300" y="6277681"/>
            <a:ext cx="1052508" cy="365125"/>
          </a:xfrm>
        </p:spPr>
        <p:txBody>
          <a:bodyPr/>
          <a:lstStyle/>
          <a:p>
            <a:fld id="{0E2569AF-13DA-8049-ADE9-69C8A5EA332C}" type="slidenum">
              <a:rPr lang="en-US" smtClean="0"/>
              <a:pPr/>
              <a:t>3</a:t>
            </a:fld>
            <a:endParaRPr lang="en-US"/>
          </a:p>
        </p:txBody>
      </p:sp>
      <p:pic>
        <p:nvPicPr>
          <p:cNvPr id="7" name="Picture 6" descr="A screenshot of text&#10;&#10;Description automatically generated">
            <a:extLst>
              <a:ext uri="{FF2B5EF4-FFF2-40B4-BE49-F238E27FC236}">
                <a16:creationId xmlns:a16="http://schemas.microsoft.com/office/drawing/2014/main" id="{21754CA4-C6E0-C24D-9FA7-1EEB586AD37D}"/>
              </a:ext>
            </a:extLst>
          </p:cNvPr>
          <p:cNvPicPr>
            <a:picLocks noChangeAspect="1"/>
          </p:cNvPicPr>
          <p:nvPr/>
        </p:nvPicPr>
        <p:blipFill>
          <a:blip r:embed="rId2"/>
          <a:stretch>
            <a:fillRect/>
          </a:stretch>
        </p:blipFill>
        <p:spPr>
          <a:xfrm>
            <a:off x="5763660" y="818707"/>
            <a:ext cx="6103461" cy="4348716"/>
          </a:xfrm>
          <a:prstGeom prst="rect">
            <a:avLst/>
          </a:prstGeom>
        </p:spPr>
      </p:pic>
      <p:sp>
        <p:nvSpPr>
          <p:cNvPr id="8" name="TextBox 7">
            <a:extLst>
              <a:ext uri="{FF2B5EF4-FFF2-40B4-BE49-F238E27FC236}">
                <a16:creationId xmlns:a16="http://schemas.microsoft.com/office/drawing/2014/main" id="{13EA2185-0FA4-304D-AA07-7FACE680B0B8}"/>
              </a:ext>
            </a:extLst>
          </p:cNvPr>
          <p:cNvSpPr txBox="1"/>
          <p:nvPr/>
        </p:nvSpPr>
        <p:spPr>
          <a:xfrm>
            <a:off x="396461" y="5669961"/>
            <a:ext cx="5248488" cy="338554"/>
          </a:xfrm>
          <a:prstGeom prst="rect">
            <a:avLst/>
          </a:prstGeom>
          <a:noFill/>
        </p:spPr>
        <p:txBody>
          <a:bodyPr wrap="none" rtlCol="0">
            <a:spAutoFit/>
          </a:bodyPr>
          <a:lstStyle/>
          <a:p>
            <a:r>
              <a:rPr lang="en-US" sz="1600" i="1" dirty="0">
                <a:solidFill>
                  <a:schemeClr val="bg1">
                    <a:lumMod val="65000"/>
                  </a:schemeClr>
                </a:solidFill>
              </a:rPr>
              <a:t>Source: https://</a:t>
            </a:r>
            <a:r>
              <a:rPr lang="en-US" sz="1600" i="1" dirty="0" err="1">
                <a:solidFill>
                  <a:schemeClr val="bg1">
                    <a:lumMod val="65000"/>
                  </a:schemeClr>
                </a:solidFill>
              </a:rPr>
              <a:t>www.statista.com</a:t>
            </a:r>
            <a:r>
              <a:rPr lang="en-US" sz="1600" i="1" dirty="0">
                <a:solidFill>
                  <a:schemeClr val="bg1">
                    <a:lumMod val="65000"/>
                  </a:schemeClr>
                </a:solidFill>
              </a:rPr>
              <a:t>/chart/15697/</a:t>
            </a:r>
            <a:r>
              <a:rPr lang="en-US" sz="1600" i="1" dirty="0" err="1">
                <a:solidFill>
                  <a:schemeClr val="bg1">
                    <a:lumMod val="65000"/>
                  </a:schemeClr>
                </a:solidFill>
              </a:rPr>
              <a:t>spotify</a:t>
            </a:r>
            <a:r>
              <a:rPr lang="en-US" sz="1600" i="1" dirty="0">
                <a:solidFill>
                  <a:schemeClr val="bg1">
                    <a:lumMod val="65000"/>
                  </a:schemeClr>
                </a:solidFill>
              </a:rPr>
              <a:t>-user-growth/</a:t>
            </a:r>
          </a:p>
        </p:txBody>
      </p:sp>
    </p:spTree>
    <p:extLst>
      <p:ext uri="{BB962C8B-B14F-4D97-AF65-F5344CB8AC3E}">
        <p14:creationId xmlns:p14="http://schemas.microsoft.com/office/powerpoint/2010/main" val="338138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178326050"/>
              </p:ext>
            </p:extLst>
          </p:nvPr>
        </p:nvGraphicFramePr>
        <p:xfrm>
          <a:off x="442306" y="921744"/>
          <a:ext cx="10902634" cy="4601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46881D0-9360-CC4D-A764-91467472F8A3}"/>
              </a:ext>
            </a:extLst>
          </p:cNvPr>
          <p:cNvSpPr>
            <a:spLocks noGrp="1"/>
          </p:cNvSpPr>
          <p:nvPr>
            <p:ph type="sldNum" sz="quarter" idx="12"/>
          </p:nvPr>
        </p:nvSpPr>
        <p:spPr/>
        <p:txBody>
          <a:bodyPr/>
          <a:lstStyle/>
          <a:p>
            <a:fld id="{0E2569AF-13DA-8049-ADE9-69C8A5EA332C}" type="slidenum">
              <a:rPr lang="en-US" smtClean="0"/>
              <a:pPr/>
              <a:t>4</a:t>
            </a:fld>
            <a:endParaRPr lang="en-US"/>
          </a:p>
        </p:txBody>
      </p:sp>
    </p:spTree>
    <p:extLst>
      <p:ext uri="{BB962C8B-B14F-4D97-AF65-F5344CB8AC3E}">
        <p14:creationId xmlns:p14="http://schemas.microsoft.com/office/powerpoint/2010/main" val="312375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21AC57-2E35-E645-8D0D-BD00F02A7E2E}"/>
              </a:ext>
            </a:extLst>
          </p:cNvPr>
          <p:cNvPicPr>
            <a:picLocks noGrp="1" noChangeAspect="1"/>
          </p:cNvPicPr>
          <p:nvPr>
            <p:ph idx="1"/>
          </p:nvPr>
        </p:nvPicPr>
        <p:blipFill>
          <a:blip r:embed="rId2"/>
          <a:stretch>
            <a:fillRect/>
          </a:stretch>
        </p:blipFill>
        <p:spPr>
          <a:xfrm>
            <a:off x="696280" y="517006"/>
            <a:ext cx="1579712" cy="1813509"/>
          </a:xfrm>
        </p:spPr>
      </p:pic>
      <p:sp>
        <p:nvSpPr>
          <p:cNvPr id="4" name="Slide Number Placeholder 3">
            <a:extLst>
              <a:ext uri="{FF2B5EF4-FFF2-40B4-BE49-F238E27FC236}">
                <a16:creationId xmlns:a16="http://schemas.microsoft.com/office/drawing/2014/main" id="{8310AFB6-4854-BA45-A330-EE0B155511B2}"/>
              </a:ext>
            </a:extLst>
          </p:cNvPr>
          <p:cNvSpPr>
            <a:spLocks noGrp="1"/>
          </p:cNvSpPr>
          <p:nvPr>
            <p:ph type="sldNum" sz="quarter" idx="12"/>
          </p:nvPr>
        </p:nvSpPr>
        <p:spPr/>
        <p:txBody>
          <a:bodyPr/>
          <a:lstStyle/>
          <a:p>
            <a:fld id="{0E2569AF-13DA-8049-ADE9-69C8A5EA332C}" type="slidenum">
              <a:rPr lang="en-US" smtClean="0"/>
              <a:pPr/>
              <a:t>5</a:t>
            </a:fld>
            <a:endParaRPr lang="en-US"/>
          </a:p>
        </p:txBody>
      </p:sp>
      <p:pic>
        <p:nvPicPr>
          <p:cNvPr id="8" name="Picture 7">
            <a:extLst>
              <a:ext uri="{FF2B5EF4-FFF2-40B4-BE49-F238E27FC236}">
                <a16:creationId xmlns:a16="http://schemas.microsoft.com/office/drawing/2014/main" id="{44850F67-4549-9647-8334-A5858AB8C79E}"/>
              </a:ext>
            </a:extLst>
          </p:cNvPr>
          <p:cNvPicPr>
            <a:picLocks noChangeAspect="1"/>
          </p:cNvPicPr>
          <p:nvPr/>
        </p:nvPicPr>
        <p:blipFill>
          <a:blip r:embed="rId3"/>
          <a:stretch>
            <a:fillRect/>
          </a:stretch>
        </p:blipFill>
        <p:spPr>
          <a:xfrm>
            <a:off x="547281" y="2281155"/>
            <a:ext cx="1801091" cy="1219820"/>
          </a:xfrm>
          <a:prstGeom prst="rect">
            <a:avLst/>
          </a:prstGeom>
        </p:spPr>
      </p:pic>
      <p:sp>
        <p:nvSpPr>
          <p:cNvPr id="20" name="Right Arrow 19">
            <a:extLst>
              <a:ext uri="{FF2B5EF4-FFF2-40B4-BE49-F238E27FC236}">
                <a16:creationId xmlns:a16="http://schemas.microsoft.com/office/drawing/2014/main" id="{73802407-3983-2B47-8BC2-279827523510}"/>
              </a:ext>
            </a:extLst>
          </p:cNvPr>
          <p:cNvSpPr/>
          <p:nvPr/>
        </p:nvSpPr>
        <p:spPr>
          <a:xfrm>
            <a:off x="2830658" y="2779141"/>
            <a:ext cx="1020280" cy="2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638C305-6A64-1F4E-87E9-DA842E3213D6}"/>
              </a:ext>
            </a:extLst>
          </p:cNvPr>
          <p:cNvSpPr txBox="1"/>
          <p:nvPr/>
        </p:nvSpPr>
        <p:spPr>
          <a:xfrm>
            <a:off x="2685908" y="2471364"/>
            <a:ext cx="1261627" cy="307777"/>
          </a:xfrm>
          <a:prstGeom prst="rect">
            <a:avLst/>
          </a:prstGeom>
          <a:noFill/>
        </p:spPr>
        <p:txBody>
          <a:bodyPr wrap="square" rtlCol="0">
            <a:spAutoFit/>
          </a:bodyPr>
          <a:lstStyle/>
          <a:p>
            <a:r>
              <a:rPr lang="en-US" sz="1400" dirty="0"/>
              <a:t>Web scrapping</a:t>
            </a:r>
          </a:p>
        </p:txBody>
      </p:sp>
      <p:pic>
        <p:nvPicPr>
          <p:cNvPr id="23" name="Picture 22">
            <a:extLst>
              <a:ext uri="{FF2B5EF4-FFF2-40B4-BE49-F238E27FC236}">
                <a16:creationId xmlns:a16="http://schemas.microsoft.com/office/drawing/2014/main" id="{0DC7EB74-2E48-F04C-A49F-4422BE5F9B37}"/>
              </a:ext>
            </a:extLst>
          </p:cNvPr>
          <p:cNvPicPr>
            <a:picLocks noChangeAspect="1"/>
          </p:cNvPicPr>
          <p:nvPr/>
        </p:nvPicPr>
        <p:blipFill>
          <a:blip r:embed="rId4"/>
          <a:stretch>
            <a:fillRect/>
          </a:stretch>
        </p:blipFill>
        <p:spPr>
          <a:xfrm>
            <a:off x="4344964" y="1736211"/>
            <a:ext cx="1227780" cy="951529"/>
          </a:xfrm>
          <a:prstGeom prst="rect">
            <a:avLst/>
          </a:prstGeom>
        </p:spPr>
      </p:pic>
      <p:pic>
        <p:nvPicPr>
          <p:cNvPr id="25" name="Picture 24">
            <a:extLst>
              <a:ext uri="{FF2B5EF4-FFF2-40B4-BE49-F238E27FC236}">
                <a16:creationId xmlns:a16="http://schemas.microsoft.com/office/drawing/2014/main" id="{4609438A-0F7D-9440-9634-267A3CFFE83C}"/>
              </a:ext>
            </a:extLst>
          </p:cNvPr>
          <p:cNvPicPr>
            <a:picLocks noChangeAspect="1"/>
          </p:cNvPicPr>
          <p:nvPr/>
        </p:nvPicPr>
        <p:blipFill>
          <a:blip r:embed="rId5"/>
          <a:stretch>
            <a:fillRect/>
          </a:stretch>
        </p:blipFill>
        <p:spPr>
          <a:xfrm>
            <a:off x="4312378" y="2910179"/>
            <a:ext cx="1429343" cy="1097021"/>
          </a:xfrm>
          <a:prstGeom prst="rect">
            <a:avLst/>
          </a:prstGeom>
        </p:spPr>
      </p:pic>
      <p:pic>
        <p:nvPicPr>
          <p:cNvPr id="28" name="Picture 27">
            <a:extLst>
              <a:ext uri="{FF2B5EF4-FFF2-40B4-BE49-F238E27FC236}">
                <a16:creationId xmlns:a16="http://schemas.microsoft.com/office/drawing/2014/main" id="{DD141924-7805-584A-A0DC-6C226F294A3F}"/>
              </a:ext>
            </a:extLst>
          </p:cNvPr>
          <p:cNvPicPr>
            <a:picLocks noChangeAspect="1"/>
          </p:cNvPicPr>
          <p:nvPr/>
        </p:nvPicPr>
        <p:blipFill>
          <a:blip r:embed="rId6"/>
          <a:stretch>
            <a:fillRect/>
          </a:stretch>
        </p:blipFill>
        <p:spPr>
          <a:xfrm>
            <a:off x="6669243" y="2687740"/>
            <a:ext cx="2061010" cy="1428879"/>
          </a:xfrm>
          <a:prstGeom prst="rect">
            <a:avLst/>
          </a:prstGeom>
        </p:spPr>
      </p:pic>
      <p:sp>
        <p:nvSpPr>
          <p:cNvPr id="29" name="Right Arrow 28">
            <a:extLst>
              <a:ext uri="{FF2B5EF4-FFF2-40B4-BE49-F238E27FC236}">
                <a16:creationId xmlns:a16="http://schemas.microsoft.com/office/drawing/2014/main" id="{7E04B819-0E37-3443-84E8-C96C86D4D0A3}"/>
              </a:ext>
            </a:extLst>
          </p:cNvPr>
          <p:cNvSpPr/>
          <p:nvPr/>
        </p:nvSpPr>
        <p:spPr>
          <a:xfrm>
            <a:off x="9042764" y="2761323"/>
            <a:ext cx="450112" cy="2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02843D4F-1357-EB44-AAD1-CA416DCF5FA6}"/>
              </a:ext>
            </a:extLst>
          </p:cNvPr>
          <p:cNvPicPr>
            <a:picLocks noChangeAspect="1"/>
          </p:cNvPicPr>
          <p:nvPr/>
        </p:nvPicPr>
        <p:blipFill>
          <a:blip r:embed="rId7"/>
          <a:stretch>
            <a:fillRect/>
          </a:stretch>
        </p:blipFill>
        <p:spPr>
          <a:xfrm>
            <a:off x="9493934" y="2042229"/>
            <a:ext cx="2128731" cy="1234664"/>
          </a:xfrm>
          <a:prstGeom prst="rect">
            <a:avLst/>
          </a:prstGeom>
        </p:spPr>
      </p:pic>
      <p:sp>
        <p:nvSpPr>
          <p:cNvPr id="37" name="Rectangle 36">
            <a:extLst>
              <a:ext uri="{FF2B5EF4-FFF2-40B4-BE49-F238E27FC236}">
                <a16:creationId xmlns:a16="http://schemas.microsoft.com/office/drawing/2014/main" id="{B7AFD9EB-E13F-8047-93BD-071F87BE561E}"/>
              </a:ext>
            </a:extLst>
          </p:cNvPr>
          <p:cNvSpPr/>
          <p:nvPr/>
        </p:nvSpPr>
        <p:spPr>
          <a:xfrm>
            <a:off x="4438592" y="4491465"/>
            <a:ext cx="7072355" cy="923330"/>
          </a:xfrm>
          <a:prstGeom prst="rect">
            <a:avLst/>
          </a:prstGeom>
        </p:spPr>
        <p:txBody>
          <a:bodyPr wrap="square">
            <a:spAutoFit/>
          </a:bodyPr>
          <a:lstStyle/>
          <a:p>
            <a:pPr marL="285750" indent="-285750">
              <a:buFont typeface="Arial" panose="020B0604020202020204" pitchFamily="34" charset="0"/>
              <a:buChar char="•"/>
            </a:pPr>
            <a:r>
              <a:rPr lang="en-US" dirty="0"/>
              <a:t>Using R, Python scripts to extract data from website.</a:t>
            </a:r>
          </a:p>
          <a:p>
            <a:pPr marL="285750" indent="-285750">
              <a:buFont typeface="Arial" panose="020B0604020202020204" pitchFamily="34" charset="0"/>
              <a:buChar char="•"/>
            </a:pPr>
            <a:r>
              <a:rPr lang="en-US" dirty="0"/>
              <a:t>Storing the data and query data with MySQL Workbench and Tableau.</a:t>
            </a:r>
          </a:p>
          <a:p>
            <a:pPr marL="285750" indent="-285750">
              <a:buFont typeface="Arial" panose="020B0604020202020204" pitchFamily="34" charset="0"/>
              <a:buChar char="•"/>
            </a:pPr>
            <a:r>
              <a:rPr lang="en-US" dirty="0"/>
              <a:t>Tableau for data visualization. </a:t>
            </a:r>
          </a:p>
        </p:txBody>
      </p:sp>
      <p:sp>
        <p:nvSpPr>
          <p:cNvPr id="13" name="Right Arrow 12">
            <a:extLst>
              <a:ext uri="{FF2B5EF4-FFF2-40B4-BE49-F238E27FC236}">
                <a16:creationId xmlns:a16="http://schemas.microsoft.com/office/drawing/2014/main" id="{B5AFAD81-CD65-1642-81AB-5AAF8964DB7B}"/>
              </a:ext>
            </a:extLst>
          </p:cNvPr>
          <p:cNvSpPr/>
          <p:nvPr/>
        </p:nvSpPr>
        <p:spPr>
          <a:xfrm>
            <a:off x="6096000" y="2747243"/>
            <a:ext cx="450112" cy="2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5AA36A-9C45-AA4D-9F3E-5B20CD117150}"/>
              </a:ext>
            </a:extLst>
          </p:cNvPr>
          <p:cNvPicPr>
            <a:picLocks noChangeAspect="1"/>
          </p:cNvPicPr>
          <p:nvPr/>
        </p:nvPicPr>
        <p:blipFill>
          <a:blip r:embed="rId8"/>
          <a:stretch>
            <a:fillRect/>
          </a:stretch>
        </p:blipFill>
        <p:spPr>
          <a:xfrm>
            <a:off x="681053" y="3556003"/>
            <a:ext cx="1777077" cy="942822"/>
          </a:xfrm>
          <a:prstGeom prst="rect">
            <a:avLst/>
          </a:prstGeom>
        </p:spPr>
      </p:pic>
      <p:pic>
        <p:nvPicPr>
          <p:cNvPr id="7" name="Picture 6">
            <a:extLst>
              <a:ext uri="{FF2B5EF4-FFF2-40B4-BE49-F238E27FC236}">
                <a16:creationId xmlns:a16="http://schemas.microsoft.com/office/drawing/2014/main" id="{AA1C8B54-C73A-194C-A372-DDAB96C37665}"/>
              </a:ext>
            </a:extLst>
          </p:cNvPr>
          <p:cNvPicPr>
            <a:picLocks noChangeAspect="1"/>
          </p:cNvPicPr>
          <p:nvPr/>
        </p:nvPicPr>
        <p:blipFill>
          <a:blip r:embed="rId9"/>
          <a:stretch>
            <a:fillRect/>
          </a:stretch>
        </p:blipFill>
        <p:spPr>
          <a:xfrm>
            <a:off x="251637" y="4553853"/>
            <a:ext cx="2540229" cy="1428879"/>
          </a:xfrm>
          <a:prstGeom prst="rect">
            <a:avLst/>
          </a:prstGeom>
        </p:spPr>
      </p:pic>
      <p:pic>
        <p:nvPicPr>
          <p:cNvPr id="5" name="Picture 4">
            <a:extLst>
              <a:ext uri="{FF2B5EF4-FFF2-40B4-BE49-F238E27FC236}">
                <a16:creationId xmlns:a16="http://schemas.microsoft.com/office/drawing/2014/main" id="{3E011388-5403-334C-9A61-FEC6D1E975AA}"/>
              </a:ext>
            </a:extLst>
          </p:cNvPr>
          <p:cNvPicPr>
            <a:picLocks noChangeAspect="1"/>
          </p:cNvPicPr>
          <p:nvPr/>
        </p:nvPicPr>
        <p:blipFill>
          <a:blip r:embed="rId10"/>
          <a:stretch>
            <a:fillRect/>
          </a:stretch>
        </p:blipFill>
        <p:spPr>
          <a:xfrm>
            <a:off x="6783972" y="1736211"/>
            <a:ext cx="1946810" cy="1028159"/>
          </a:xfrm>
          <a:prstGeom prst="rect">
            <a:avLst/>
          </a:prstGeom>
        </p:spPr>
      </p:pic>
    </p:spTree>
    <p:extLst>
      <p:ext uri="{BB962C8B-B14F-4D97-AF65-F5344CB8AC3E}">
        <p14:creationId xmlns:p14="http://schemas.microsoft.com/office/powerpoint/2010/main" val="309186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BA22041-2312-8A45-A259-5B977154FA81}"/>
              </a:ext>
            </a:extLst>
          </p:cNvPr>
          <p:cNvPicPr>
            <a:picLocks noGrp="1" noChangeAspect="1"/>
          </p:cNvPicPr>
          <p:nvPr>
            <p:ph idx="1"/>
          </p:nvPr>
        </p:nvPicPr>
        <p:blipFill>
          <a:blip r:embed="rId2"/>
          <a:stretch>
            <a:fillRect/>
          </a:stretch>
        </p:blipFill>
        <p:spPr>
          <a:xfrm>
            <a:off x="198474" y="940594"/>
            <a:ext cx="7349167" cy="4365625"/>
          </a:xfrm>
        </p:spPr>
      </p:pic>
      <p:sp>
        <p:nvSpPr>
          <p:cNvPr id="4" name="Slide Number Placeholder 3">
            <a:extLst>
              <a:ext uri="{FF2B5EF4-FFF2-40B4-BE49-F238E27FC236}">
                <a16:creationId xmlns:a16="http://schemas.microsoft.com/office/drawing/2014/main" id="{871F208A-7645-C749-B71D-C4422DD73C84}"/>
              </a:ext>
            </a:extLst>
          </p:cNvPr>
          <p:cNvSpPr>
            <a:spLocks noGrp="1"/>
          </p:cNvSpPr>
          <p:nvPr>
            <p:ph type="sldNum" sz="quarter" idx="12"/>
          </p:nvPr>
        </p:nvSpPr>
        <p:spPr/>
        <p:txBody>
          <a:bodyPr/>
          <a:lstStyle/>
          <a:p>
            <a:fld id="{0E2569AF-13DA-8049-ADE9-69C8A5EA332C}" type="slidenum">
              <a:rPr lang="en-US" smtClean="0"/>
              <a:pPr/>
              <a:t>6</a:t>
            </a:fld>
            <a:endParaRPr lang="en-US"/>
          </a:p>
        </p:txBody>
      </p:sp>
      <p:pic>
        <p:nvPicPr>
          <p:cNvPr id="8" name="Picture 7">
            <a:extLst>
              <a:ext uri="{FF2B5EF4-FFF2-40B4-BE49-F238E27FC236}">
                <a16:creationId xmlns:a16="http://schemas.microsoft.com/office/drawing/2014/main" id="{E0008F64-694F-7440-B7CA-C36BBBDF527E}"/>
              </a:ext>
            </a:extLst>
          </p:cNvPr>
          <p:cNvPicPr>
            <a:picLocks noChangeAspect="1"/>
          </p:cNvPicPr>
          <p:nvPr/>
        </p:nvPicPr>
        <p:blipFill rotWithShape="1">
          <a:blip r:embed="rId3"/>
          <a:srcRect l="13143"/>
          <a:stretch/>
        </p:blipFill>
        <p:spPr>
          <a:xfrm>
            <a:off x="6315740" y="3774558"/>
            <a:ext cx="5794714" cy="2322942"/>
          </a:xfrm>
          <a:prstGeom prst="rect">
            <a:avLst/>
          </a:prstGeom>
        </p:spPr>
      </p:pic>
      <p:sp>
        <p:nvSpPr>
          <p:cNvPr id="9" name="TextBox 8">
            <a:extLst>
              <a:ext uri="{FF2B5EF4-FFF2-40B4-BE49-F238E27FC236}">
                <a16:creationId xmlns:a16="http://schemas.microsoft.com/office/drawing/2014/main" id="{7F752EE1-0C0E-2F40-A5D3-CFA6D1C0769A}"/>
              </a:ext>
            </a:extLst>
          </p:cNvPr>
          <p:cNvSpPr txBox="1"/>
          <p:nvPr/>
        </p:nvSpPr>
        <p:spPr>
          <a:xfrm>
            <a:off x="7676708" y="1172373"/>
            <a:ext cx="4316818" cy="1569660"/>
          </a:xfrm>
          <a:prstGeom prst="rect">
            <a:avLst/>
          </a:prstGeom>
          <a:noFill/>
        </p:spPr>
        <p:txBody>
          <a:bodyPr wrap="square" rtlCol="0">
            <a:spAutoFit/>
          </a:bodyPr>
          <a:lstStyle/>
          <a:p>
            <a:r>
              <a:rPr lang="en-US" sz="1600" b="1" i="1" dirty="0" err="1"/>
              <a:t>RStudio</a:t>
            </a:r>
            <a:r>
              <a:rPr lang="en-US" sz="1600" b="1" i="1" dirty="0"/>
              <a:t>: </a:t>
            </a:r>
            <a:r>
              <a:rPr lang="en-US" sz="1600" dirty="0"/>
              <a:t>the RVEST package and the Chrome Selector Gadget tool have allow us to collect HTML Nodes and download the data that we need to build our database. Out goal is to collect enough data to advise marketing campaigns before they decide to invest money in artist.</a:t>
            </a:r>
            <a:endParaRPr lang="en-US" sz="1600" b="1" dirty="0"/>
          </a:p>
        </p:txBody>
      </p:sp>
      <p:sp>
        <p:nvSpPr>
          <p:cNvPr id="10" name="TextBox 9">
            <a:extLst>
              <a:ext uri="{FF2B5EF4-FFF2-40B4-BE49-F238E27FC236}">
                <a16:creationId xmlns:a16="http://schemas.microsoft.com/office/drawing/2014/main" id="{A885A958-8356-2849-9A3E-DCA47C84FEF0}"/>
              </a:ext>
            </a:extLst>
          </p:cNvPr>
          <p:cNvSpPr txBox="1"/>
          <p:nvPr/>
        </p:nvSpPr>
        <p:spPr>
          <a:xfrm>
            <a:off x="3625702" y="5486400"/>
            <a:ext cx="1600118" cy="369332"/>
          </a:xfrm>
          <a:prstGeom prst="rect">
            <a:avLst/>
          </a:prstGeom>
          <a:noFill/>
        </p:spPr>
        <p:txBody>
          <a:bodyPr wrap="none" rtlCol="0">
            <a:spAutoFit/>
          </a:bodyPr>
          <a:lstStyle/>
          <a:p>
            <a:r>
              <a:rPr lang="en-US" dirty="0"/>
              <a:t>Outcome table</a:t>
            </a:r>
          </a:p>
        </p:txBody>
      </p:sp>
      <p:sp>
        <p:nvSpPr>
          <p:cNvPr id="7" name="TextBox 6">
            <a:extLst>
              <a:ext uri="{FF2B5EF4-FFF2-40B4-BE49-F238E27FC236}">
                <a16:creationId xmlns:a16="http://schemas.microsoft.com/office/drawing/2014/main" id="{A49CDE0C-C34A-2245-94BF-2CDC92902982}"/>
              </a:ext>
            </a:extLst>
          </p:cNvPr>
          <p:cNvSpPr txBox="1"/>
          <p:nvPr/>
        </p:nvSpPr>
        <p:spPr>
          <a:xfrm>
            <a:off x="1903228" y="571262"/>
            <a:ext cx="2217274" cy="369332"/>
          </a:xfrm>
          <a:prstGeom prst="rect">
            <a:avLst/>
          </a:prstGeom>
          <a:noFill/>
        </p:spPr>
        <p:txBody>
          <a:bodyPr wrap="none" rtlCol="0">
            <a:spAutoFit/>
          </a:bodyPr>
          <a:lstStyle/>
          <a:p>
            <a:r>
              <a:rPr lang="en-US" dirty="0"/>
              <a:t>Code of Spotify table:</a:t>
            </a:r>
          </a:p>
        </p:txBody>
      </p:sp>
    </p:spTree>
    <p:extLst>
      <p:ext uri="{BB962C8B-B14F-4D97-AF65-F5344CB8AC3E}">
        <p14:creationId xmlns:p14="http://schemas.microsoft.com/office/powerpoint/2010/main" val="363842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21F526-8D74-B14B-A247-93D743EB14AD}"/>
              </a:ext>
            </a:extLst>
          </p:cNvPr>
          <p:cNvSpPr>
            <a:spLocks noGrp="1"/>
          </p:cNvSpPr>
          <p:nvPr>
            <p:ph type="sldNum" sz="quarter" idx="12"/>
          </p:nvPr>
        </p:nvSpPr>
        <p:spPr/>
        <p:txBody>
          <a:bodyPr/>
          <a:lstStyle/>
          <a:p>
            <a:fld id="{0E2569AF-13DA-8049-ADE9-69C8A5EA332C}" type="slidenum">
              <a:rPr lang="en-US" smtClean="0"/>
              <a:pPr/>
              <a:t>7</a:t>
            </a:fld>
            <a:endParaRPr lang="en-US"/>
          </a:p>
        </p:txBody>
      </p:sp>
      <p:pic>
        <p:nvPicPr>
          <p:cNvPr id="8" name="Picture 7">
            <a:extLst>
              <a:ext uri="{FF2B5EF4-FFF2-40B4-BE49-F238E27FC236}">
                <a16:creationId xmlns:a16="http://schemas.microsoft.com/office/drawing/2014/main" id="{8AFE70FA-0374-1C40-81F4-687687079DD5}"/>
              </a:ext>
            </a:extLst>
          </p:cNvPr>
          <p:cNvPicPr>
            <a:picLocks noChangeAspect="1"/>
          </p:cNvPicPr>
          <p:nvPr/>
        </p:nvPicPr>
        <p:blipFill>
          <a:blip r:embed="rId2"/>
          <a:stretch>
            <a:fillRect/>
          </a:stretch>
        </p:blipFill>
        <p:spPr>
          <a:xfrm>
            <a:off x="6017289" y="665716"/>
            <a:ext cx="5774217" cy="2634135"/>
          </a:xfrm>
          <a:prstGeom prst="rect">
            <a:avLst/>
          </a:prstGeom>
        </p:spPr>
      </p:pic>
      <p:pic>
        <p:nvPicPr>
          <p:cNvPr id="10" name="Picture 9">
            <a:extLst>
              <a:ext uri="{FF2B5EF4-FFF2-40B4-BE49-F238E27FC236}">
                <a16:creationId xmlns:a16="http://schemas.microsoft.com/office/drawing/2014/main" id="{C95A3438-92F4-A341-8963-3E8B1403F9E2}"/>
              </a:ext>
            </a:extLst>
          </p:cNvPr>
          <p:cNvPicPr>
            <a:picLocks noChangeAspect="1"/>
          </p:cNvPicPr>
          <p:nvPr/>
        </p:nvPicPr>
        <p:blipFill>
          <a:blip r:embed="rId3"/>
          <a:stretch>
            <a:fillRect/>
          </a:stretch>
        </p:blipFill>
        <p:spPr>
          <a:xfrm>
            <a:off x="400494" y="1333418"/>
            <a:ext cx="5424396" cy="1856349"/>
          </a:xfrm>
          <a:prstGeom prst="rect">
            <a:avLst/>
          </a:prstGeom>
        </p:spPr>
      </p:pic>
      <p:sp>
        <p:nvSpPr>
          <p:cNvPr id="11" name="TextBox 10">
            <a:extLst>
              <a:ext uri="{FF2B5EF4-FFF2-40B4-BE49-F238E27FC236}">
                <a16:creationId xmlns:a16="http://schemas.microsoft.com/office/drawing/2014/main" id="{6CC47838-4960-BE43-9A4D-F38917119C75}"/>
              </a:ext>
            </a:extLst>
          </p:cNvPr>
          <p:cNvSpPr txBox="1"/>
          <p:nvPr/>
        </p:nvSpPr>
        <p:spPr>
          <a:xfrm>
            <a:off x="1860698" y="818707"/>
            <a:ext cx="2372573" cy="369332"/>
          </a:xfrm>
          <a:prstGeom prst="rect">
            <a:avLst/>
          </a:prstGeom>
          <a:noFill/>
        </p:spPr>
        <p:txBody>
          <a:bodyPr wrap="none" rtlCol="0">
            <a:spAutoFit/>
          </a:bodyPr>
          <a:lstStyle/>
          <a:p>
            <a:r>
              <a:rPr lang="en-US" dirty="0"/>
              <a:t>Code of Concert table:</a:t>
            </a:r>
          </a:p>
        </p:txBody>
      </p:sp>
      <p:pic>
        <p:nvPicPr>
          <p:cNvPr id="13" name="Picture 12">
            <a:extLst>
              <a:ext uri="{FF2B5EF4-FFF2-40B4-BE49-F238E27FC236}">
                <a16:creationId xmlns:a16="http://schemas.microsoft.com/office/drawing/2014/main" id="{C10BFAEC-5464-2D4D-BFFC-CFE0EE27D750}"/>
              </a:ext>
            </a:extLst>
          </p:cNvPr>
          <p:cNvPicPr>
            <a:picLocks noChangeAspect="1"/>
          </p:cNvPicPr>
          <p:nvPr/>
        </p:nvPicPr>
        <p:blipFill>
          <a:blip r:embed="rId4"/>
          <a:stretch>
            <a:fillRect/>
          </a:stretch>
        </p:blipFill>
        <p:spPr>
          <a:xfrm>
            <a:off x="3701459" y="3558150"/>
            <a:ext cx="6362700" cy="2260600"/>
          </a:xfrm>
          <a:prstGeom prst="rect">
            <a:avLst/>
          </a:prstGeom>
        </p:spPr>
      </p:pic>
      <p:sp>
        <p:nvSpPr>
          <p:cNvPr id="14" name="TextBox 13">
            <a:extLst>
              <a:ext uri="{FF2B5EF4-FFF2-40B4-BE49-F238E27FC236}">
                <a16:creationId xmlns:a16="http://schemas.microsoft.com/office/drawing/2014/main" id="{1BE7B7DC-BD85-3949-AB3C-0037882E25EB}"/>
              </a:ext>
            </a:extLst>
          </p:cNvPr>
          <p:cNvSpPr txBox="1"/>
          <p:nvPr/>
        </p:nvSpPr>
        <p:spPr>
          <a:xfrm>
            <a:off x="2028242" y="4082902"/>
            <a:ext cx="1600118" cy="369332"/>
          </a:xfrm>
          <a:prstGeom prst="rect">
            <a:avLst/>
          </a:prstGeom>
          <a:noFill/>
        </p:spPr>
        <p:txBody>
          <a:bodyPr wrap="none" rtlCol="0">
            <a:spAutoFit/>
          </a:bodyPr>
          <a:lstStyle/>
          <a:p>
            <a:r>
              <a:rPr lang="en-US" dirty="0"/>
              <a:t>Outcome table</a:t>
            </a:r>
          </a:p>
        </p:txBody>
      </p:sp>
    </p:spTree>
    <p:extLst>
      <p:ext uri="{BB962C8B-B14F-4D97-AF65-F5344CB8AC3E}">
        <p14:creationId xmlns:p14="http://schemas.microsoft.com/office/powerpoint/2010/main" val="98564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0D039-8315-3647-B0CB-B40CE08DEF1E}"/>
              </a:ext>
            </a:extLst>
          </p:cNvPr>
          <p:cNvSpPr>
            <a:spLocks noGrp="1"/>
          </p:cNvSpPr>
          <p:nvPr>
            <p:ph type="sldNum" sz="quarter" idx="12"/>
          </p:nvPr>
        </p:nvSpPr>
        <p:spPr/>
        <p:txBody>
          <a:bodyPr/>
          <a:lstStyle/>
          <a:p>
            <a:fld id="{0E2569AF-13DA-8049-ADE9-69C8A5EA332C}" type="slidenum">
              <a:rPr lang="en-US" smtClean="0"/>
              <a:pPr/>
              <a:t>8</a:t>
            </a:fld>
            <a:endParaRPr lang="en-US"/>
          </a:p>
        </p:txBody>
      </p:sp>
      <p:pic>
        <p:nvPicPr>
          <p:cNvPr id="6" name="Picture 5">
            <a:extLst>
              <a:ext uri="{FF2B5EF4-FFF2-40B4-BE49-F238E27FC236}">
                <a16:creationId xmlns:a16="http://schemas.microsoft.com/office/drawing/2014/main" id="{14C4DE3D-91FF-F649-AAD9-5A30590FFCE1}"/>
              </a:ext>
            </a:extLst>
          </p:cNvPr>
          <p:cNvPicPr>
            <a:picLocks noChangeAspect="1"/>
          </p:cNvPicPr>
          <p:nvPr/>
        </p:nvPicPr>
        <p:blipFill>
          <a:blip r:embed="rId2"/>
          <a:stretch>
            <a:fillRect/>
          </a:stretch>
        </p:blipFill>
        <p:spPr>
          <a:xfrm>
            <a:off x="3553454" y="808075"/>
            <a:ext cx="7531100" cy="2514600"/>
          </a:xfrm>
          <a:prstGeom prst="rect">
            <a:avLst/>
          </a:prstGeom>
        </p:spPr>
      </p:pic>
      <p:sp>
        <p:nvSpPr>
          <p:cNvPr id="10" name="TextBox 9">
            <a:extLst>
              <a:ext uri="{FF2B5EF4-FFF2-40B4-BE49-F238E27FC236}">
                <a16:creationId xmlns:a16="http://schemas.microsoft.com/office/drawing/2014/main" id="{5821F786-A0F7-8D43-BC35-C2EE05995666}"/>
              </a:ext>
            </a:extLst>
          </p:cNvPr>
          <p:cNvSpPr txBox="1"/>
          <p:nvPr/>
        </p:nvSpPr>
        <p:spPr>
          <a:xfrm>
            <a:off x="754912" y="1453011"/>
            <a:ext cx="2122248" cy="369332"/>
          </a:xfrm>
          <a:prstGeom prst="rect">
            <a:avLst/>
          </a:prstGeom>
          <a:noFill/>
        </p:spPr>
        <p:txBody>
          <a:bodyPr wrap="none" rtlCol="0">
            <a:spAutoFit/>
          </a:bodyPr>
          <a:lstStyle/>
          <a:p>
            <a:r>
              <a:rPr lang="en-US" dirty="0"/>
              <a:t>Code of Lyrics table:</a:t>
            </a:r>
          </a:p>
        </p:txBody>
      </p:sp>
      <p:sp>
        <p:nvSpPr>
          <p:cNvPr id="11" name="TextBox 10">
            <a:extLst>
              <a:ext uri="{FF2B5EF4-FFF2-40B4-BE49-F238E27FC236}">
                <a16:creationId xmlns:a16="http://schemas.microsoft.com/office/drawing/2014/main" id="{D3F879B6-349E-1947-A6FB-5BD20F8010CB}"/>
              </a:ext>
            </a:extLst>
          </p:cNvPr>
          <p:cNvSpPr txBox="1"/>
          <p:nvPr/>
        </p:nvSpPr>
        <p:spPr>
          <a:xfrm>
            <a:off x="572739" y="4269234"/>
            <a:ext cx="1600118" cy="369332"/>
          </a:xfrm>
          <a:prstGeom prst="rect">
            <a:avLst/>
          </a:prstGeom>
          <a:noFill/>
        </p:spPr>
        <p:txBody>
          <a:bodyPr wrap="none" rtlCol="0">
            <a:spAutoFit/>
          </a:bodyPr>
          <a:lstStyle/>
          <a:p>
            <a:r>
              <a:rPr lang="en-US" dirty="0"/>
              <a:t>Outcome table</a:t>
            </a:r>
          </a:p>
        </p:txBody>
      </p:sp>
      <p:pic>
        <p:nvPicPr>
          <p:cNvPr id="3" name="Picture 2">
            <a:extLst>
              <a:ext uri="{FF2B5EF4-FFF2-40B4-BE49-F238E27FC236}">
                <a16:creationId xmlns:a16="http://schemas.microsoft.com/office/drawing/2014/main" id="{6971AC7B-7109-F94D-A9C5-F79976A8524E}"/>
              </a:ext>
            </a:extLst>
          </p:cNvPr>
          <p:cNvPicPr>
            <a:picLocks noChangeAspect="1"/>
          </p:cNvPicPr>
          <p:nvPr/>
        </p:nvPicPr>
        <p:blipFill>
          <a:blip r:embed="rId3"/>
          <a:stretch>
            <a:fillRect/>
          </a:stretch>
        </p:blipFill>
        <p:spPr>
          <a:xfrm>
            <a:off x="2428218" y="3667116"/>
            <a:ext cx="9191043" cy="2220466"/>
          </a:xfrm>
          <a:prstGeom prst="rect">
            <a:avLst/>
          </a:prstGeom>
        </p:spPr>
      </p:pic>
    </p:spTree>
    <p:extLst>
      <p:ext uri="{BB962C8B-B14F-4D97-AF65-F5344CB8AC3E}">
        <p14:creationId xmlns:p14="http://schemas.microsoft.com/office/powerpoint/2010/main" val="117137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CC5-38B5-6145-BE68-1A1C8FB2EE8A}"/>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E7A7CCA-370B-314D-A2BA-DDFDB9EC2653}"/>
              </a:ext>
            </a:extLst>
          </p:cNvPr>
          <p:cNvSpPr>
            <a:spLocks noGrp="1"/>
          </p:cNvSpPr>
          <p:nvPr>
            <p:ph idx="1"/>
          </p:nvPr>
        </p:nvSpPr>
        <p:spPr/>
        <p:txBody>
          <a:bodyPr/>
          <a:lstStyle/>
          <a:p>
            <a:r>
              <a:rPr lang="en-US" b="1" dirty="0"/>
              <a:t>Lubridate</a:t>
            </a:r>
            <a:r>
              <a:rPr lang="en-US" dirty="0"/>
              <a:t>: date manipulation</a:t>
            </a:r>
            <a:endParaRPr lang="en-US" b="1" dirty="0"/>
          </a:p>
          <a:p>
            <a:r>
              <a:rPr lang="en-US" b="1" dirty="0"/>
              <a:t>Rvest</a:t>
            </a:r>
            <a:r>
              <a:rPr lang="en-US" dirty="0"/>
              <a:t>: extract pieces out of HTML documents using XPath and css selectors. </a:t>
            </a:r>
          </a:p>
          <a:p>
            <a:pPr lvl="1"/>
            <a:r>
              <a:rPr lang="en-US" dirty="0"/>
              <a:t>html_nodes ()</a:t>
            </a:r>
            <a:endParaRPr lang="en-US" b="1" dirty="0"/>
          </a:p>
          <a:p>
            <a:r>
              <a:rPr lang="en-US" b="1" dirty="0"/>
              <a:t>Dplyr</a:t>
            </a:r>
            <a:r>
              <a:rPr lang="en-US" dirty="0"/>
              <a:t> :Is a grammar of data manipulation, providing a consistent set of verbs that help you solve the most common data manipulation challenges:</a:t>
            </a:r>
          </a:p>
          <a:p>
            <a:pPr lvl="1"/>
            <a:r>
              <a:rPr lang="en-US" dirty="0"/>
              <a:t>mutate() select() filter() summarise() arrange() </a:t>
            </a:r>
          </a:p>
          <a:p>
            <a:pPr lvl="1"/>
            <a:endParaRPr lang="en-US" dirty="0"/>
          </a:p>
        </p:txBody>
      </p:sp>
      <p:sp>
        <p:nvSpPr>
          <p:cNvPr id="4" name="Slide Number Placeholder 3">
            <a:extLst>
              <a:ext uri="{FF2B5EF4-FFF2-40B4-BE49-F238E27FC236}">
                <a16:creationId xmlns:a16="http://schemas.microsoft.com/office/drawing/2014/main" id="{F8BA5620-3566-B448-A6EF-4FA05CDEFFFC}"/>
              </a:ext>
            </a:extLst>
          </p:cNvPr>
          <p:cNvSpPr>
            <a:spLocks noGrp="1"/>
          </p:cNvSpPr>
          <p:nvPr>
            <p:ph type="sldNum" sz="quarter" idx="12"/>
          </p:nvPr>
        </p:nvSpPr>
        <p:spPr/>
        <p:txBody>
          <a:bodyPr/>
          <a:lstStyle/>
          <a:p>
            <a:fld id="{0E2569AF-13DA-8049-ADE9-69C8A5EA332C}" type="slidenum">
              <a:rPr lang="en-US" smtClean="0"/>
              <a:pPr/>
              <a:t>9</a:t>
            </a:fld>
            <a:endParaRPr lang="en-US"/>
          </a:p>
        </p:txBody>
      </p:sp>
      <p:pic>
        <p:nvPicPr>
          <p:cNvPr id="6" name="Picture 5">
            <a:extLst>
              <a:ext uri="{FF2B5EF4-FFF2-40B4-BE49-F238E27FC236}">
                <a16:creationId xmlns:a16="http://schemas.microsoft.com/office/drawing/2014/main" id="{DC4F3CB3-CE4C-F94F-B224-B8FCAD97D4FE}"/>
              </a:ext>
            </a:extLst>
          </p:cNvPr>
          <p:cNvPicPr>
            <a:picLocks noChangeAspect="1"/>
          </p:cNvPicPr>
          <p:nvPr/>
        </p:nvPicPr>
        <p:blipFill>
          <a:blip r:embed="rId2"/>
          <a:stretch>
            <a:fillRect/>
          </a:stretch>
        </p:blipFill>
        <p:spPr>
          <a:xfrm>
            <a:off x="779259" y="1234728"/>
            <a:ext cx="1378819" cy="482587"/>
          </a:xfrm>
          <a:prstGeom prst="rect">
            <a:avLst/>
          </a:prstGeom>
        </p:spPr>
      </p:pic>
      <p:pic>
        <p:nvPicPr>
          <p:cNvPr id="7" name="Picture 6">
            <a:extLst>
              <a:ext uri="{FF2B5EF4-FFF2-40B4-BE49-F238E27FC236}">
                <a16:creationId xmlns:a16="http://schemas.microsoft.com/office/drawing/2014/main" id="{5AE95A22-84DD-9148-9AF7-EF2EAC0E3C12}"/>
              </a:ext>
            </a:extLst>
          </p:cNvPr>
          <p:cNvPicPr>
            <a:picLocks noChangeAspect="1"/>
          </p:cNvPicPr>
          <p:nvPr/>
        </p:nvPicPr>
        <p:blipFill>
          <a:blip r:embed="rId3"/>
          <a:stretch>
            <a:fillRect/>
          </a:stretch>
        </p:blipFill>
        <p:spPr>
          <a:xfrm>
            <a:off x="5698176" y="3963016"/>
            <a:ext cx="6045200" cy="1625600"/>
          </a:xfrm>
          <a:prstGeom prst="rect">
            <a:avLst/>
          </a:prstGeom>
        </p:spPr>
      </p:pic>
    </p:spTree>
    <p:extLst>
      <p:ext uri="{BB962C8B-B14F-4D97-AF65-F5344CB8AC3E}">
        <p14:creationId xmlns:p14="http://schemas.microsoft.com/office/powerpoint/2010/main" val="765487646"/>
      </p:ext>
    </p:extLst>
  </p:cSld>
  <p:clrMapOvr>
    <a:masterClrMapping/>
  </p:clrMapOvr>
</p:sld>
</file>

<file path=ppt/theme/theme1.xml><?xml version="1.0" encoding="utf-8"?>
<a:theme xmlns:a="http://schemas.openxmlformats.org/drawingml/2006/main" name="Dividend">
  <a:themeElements>
    <a:clrScheme name="Custom 3">
      <a:dk1>
        <a:srgbClr val="000000"/>
      </a:dk1>
      <a:lt1>
        <a:srgbClr val="FFFFFF"/>
      </a:lt1>
      <a:dk2>
        <a:srgbClr val="3D3D3D"/>
      </a:dk2>
      <a:lt2>
        <a:srgbClr val="EBEBEB"/>
      </a:lt2>
      <a:accent1>
        <a:srgbClr val="75140C"/>
      </a:accent1>
      <a:accent2>
        <a:srgbClr val="903163"/>
      </a:accent2>
      <a:accent3>
        <a:srgbClr val="B2324B"/>
      </a:accent3>
      <a:accent4>
        <a:srgbClr val="3D3C3D"/>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1115</Words>
  <Application>Microsoft Macintosh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Batang</vt:lpstr>
      <vt:lpstr>Arial</vt:lpstr>
      <vt:lpstr>Cabin</vt:lpstr>
      <vt:lpstr>Calibri</vt:lpstr>
      <vt:lpstr>Courier New</vt:lpstr>
      <vt:lpstr>Gill Sans MT</vt:lpstr>
      <vt:lpstr>Wingdings</vt:lpstr>
      <vt:lpstr>Wingdings 2</vt:lpstr>
      <vt:lpstr>Dividend</vt:lpstr>
      <vt:lpstr>Database project: Spotify Analysis </vt:lpstr>
      <vt:lpstr>AGENDA</vt:lpstr>
      <vt:lpstr>PowerPoint Presentation</vt:lpstr>
      <vt:lpstr>PowerPoint Presentation</vt:lpstr>
      <vt:lpstr>PowerPoint Presentation</vt:lpstr>
      <vt:lpstr>PowerPoint Presentation</vt:lpstr>
      <vt:lpstr>PowerPoint Presentation</vt:lpstr>
      <vt:lpstr>PowerPoint Presentation</vt:lpstr>
      <vt:lpstr>Data Cleaning</vt:lpstr>
      <vt:lpstr>PowerPoint Presentation</vt:lpstr>
      <vt:lpstr>SQL queries result</vt:lpstr>
      <vt:lpstr>PowerPoint Presentation</vt:lpstr>
      <vt:lpstr>Musician trends</vt:lpstr>
      <vt:lpstr>Forecasting – naive  vs Prophet (future work)</vt:lpstr>
      <vt:lpstr>PowerPoint Presentation</vt:lpstr>
      <vt:lpstr>Musicians Branding</vt:lpstr>
      <vt:lpstr>Lyrics Analysis: </vt:lpstr>
      <vt:lpstr>Business Case Summary </vt:lpstr>
      <vt:lpstr>More Data for Deeper Insight </vt:lpstr>
      <vt:lpstr>Data Engineering Is Harder Than It Looks! </vt:lpstr>
      <vt:lpstr>PowerPoint Presentation</vt:lpstr>
      <vt:lpstr>Appendix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Spotify Analysis </dc:title>
  <dc:creator>Annie Phan</dc:creator>
  <cp:lastModifiedBy>Annie Phan</cp:lastModifiedBy>
  <cp:revision>18</cp:revision>
  <dcterms:created xsi:type="dcterms:W3CDTF">2018-12-07T18:34:01Z</dcterms:created>
  <dcterms:modified xsi:type="dcterms:W3CDTF">2018-12-08T01:14:15Z</dcterms:modified>
</cp:coreProperties>
</file>